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78" r:id="rId3"/>
    <p:sldId id="320" r:id="rId4"/>
    <p:sldId id="321" r:id="rId5"/>
    <p:sldId id="322" r:id="rId6"/>
    <p:sldId id="323" r:id="rId7"/>
    <p:sldId id="276" r:id="rId8"/>
    <p:sldId id="305" r:id="rId9"/>
    <p:sldId id="306" r:id="rId10"/>
    <p:sldId id="308" r:id="rId11"/>
    <p:sldId id="318" r:id="rId12"/>
    <p:sldId id="309" r:id="rId13"/>
    <p:sldId id="315" r:id="rId14"/>
    <p:sldId id="316" r:id="rId15"/>
    <p:sldId id="313" r:id="rId16"/>
    <p:sldId id="314" r:id="rId17"/>
    <p:sldId id="317" r:id="rId18"/>
    <p:sldId id="310" r:id="rId19"/>
    <p:sldId id="280" r:id="rId20"/>
    <p:sldId id="307" r:id="rId21"/>
    <p:sldId id="319" r:id="rId22"/>
    <p:sldId id="277" r:id="rId23"/>
    <p:sldId id="259" r:id="rId24"/>
    <p:sldId id="270" r:id="rId25"/>
    <p:sldId id="274" r:id="rId26"/>
    <p:sldId id="295" r:id="rId27"/>
    <p:sldId id="271" r:id="rId28"/>
    <p:sldId id="273" r:id="rId29"/>
    <p:sldId id="288" r:id="rId30"/>
    <p:sldId id="289" r:id="rId31"/>
    <p:sldId id="290" r:id="rId32"/>
    <p:sldId id="287" r:id="rId33"/>
    <p:sldId id="286" r:id="rId34"/>
    <p:sldId id="279" r:id="rId35"/>
    <p:sldId id="292" r:id="rId36"/>
    <p:sldId id="325" r:id="rId37"/>
    <p:sldId id="293" r:id="rId38"/>
    <p:sldId id="324" r:id="rId39"/>
    <p:sldId id="296" r:id="rId40"/>
    <p:sldId id="302" r:id="rId41"/>
    <p:sldId id="298" r:id="rId42"/>
    <p:sldId id="299" r:id="rId43"/>
    <p:sldId id="281" r:id="rId44"/>
    <p:sldId id="303" r:id="rId45"/>
    <p:sldId id="304" r:id="rId46"/>
    <p:sldId id="275" r:id="rId47"/>
    <p:sldId id="258" r:id="rId48"/>
    <p:sldId id="282" r:id="rId49"/>
    <p:sldId id="268" r:id="rId50"/>
    <p:sldId id="269" r:id="rId51"/>
    <p:sldId id="283" r:id="rId52"/>
    <p:sldId id="285" r:id="rId53"/>
    <p:sldId id="284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 varScale="1">
        <p:scale>
          <a:sx n="87" d="100"/>
          <a:sy n="87" d="100"/>
        </p:scale>
        <p:origin x="12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2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6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 &amp; Secure</a:t>
            </a:r>
            <a:r>
              <a:rPr lang="en-US" sz="1200" baseline="0" dirty="0" smtClean="0"/>
              <a:t> Software Development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821.tx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psci.com/technology/article/2013-08/what-are-your-options-secure-email" TargetMode="External"/><Relationship Id="rId2" Type="http://schemas.openxmlformats.org/officeDocument/2006/relationships/hyperlink" Target="http://www.forbes.com/sites/hollieslade/2014/05/19/the-only-email-system-the-nsa-cant-access/#2715e4857a0b1ed2ec8155ed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-servers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rfc/rfc1035.txt" TargetMode="Externa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959.txt" TargetMode="Externa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Sample Application Layer Protocols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tabLst>
                <a:tab pos="7997825" algn="r"/>
              </a:tabLst>
            </a:pPr>
            <a:r>
              <a:rPr lang="en-US" dirty="0" smtClean="0"/>
              <a:t>Why study existing application layer protocols?</a:t>
            </a:r>
          </a:p>
          <a:p>
            <a:pPr lvl="0">
              <a:tabLst>
                <a:tab pos="7997825" algn="r"/>
              </a:tabLst>
            </a:pPr>
            <a:r>
              <a:rPr lang="en-US" dirty="0" smtClean="0"/>
              <a:t>Introduce widely used App Layer Protocols</a:t>
            </a:r>
          </a:p>
          <a:p>
            <a:pPr lvl="1">
              <a:tabLst>
                <a:tab pos="7997825" algn="r"/>
              </a:tabLst>
            </a:pPr>
            <a:r>
              <a:rPr lang="en-US" dirty="0" smtClean="0"/>
              <a:t>HTTP (hypertext transfer protocol)</a:t>
            </a:r>
            <a:r>
              <a:rPr lang="en-US" sz="1600" dirty="0" smtClean="0"/>
              <a:t>	slides 7-21</a:t>
            </a:r>
            <a:endParaRPr lang="en-US" dirty="0" smtClean="0"/>
          </a:p>
          <a:p>
            <a:pPr lvl="1">
              <a:tabLst>
                <a:tab pos="7997825" algn="r"/>
              </a:tabLst>
            </a:pPr>
            <a:r>
              <a:rPr lang="en-US" dirty="0" smtClean="0"/>
              <a:t>SMTP (simple mail transfer protocol)</a:t>
            </a:r>
            <a:r>
              <a:rPr lang="en-US" sz="1600" dirty="0" smtClean="0"/>
              <a:t>	slides 22-32</a:t>
            </a:r>
            <a:endParaRPr lang="en-US" dirty="0" smtClean="0"/>
          </a:p>
          <a:p>
            <a:pPr lvl="1">
              <a:tabLst>
                <a:tab pos="7997825" algn="r"/>
              </a:tabLst>
            </a:pPr>
            <a:r>
              <a:rPr lang="en-US" dirty="0" smtClean="0"/>
              <a:t>DNS (domain name service)</a:t>
            </a:r>
            <a:r>
              <a:rPr lang="en-US" sz="1600" dirty="0" smtClean="0"/>
              <a:t>	slides 33-45</a:t>
            </a:r>
            <a:endParaRPr lang="en-US" dirty="0" smtClean="0"/>
          </a:p>
          <a:p>
            <a:pPr lvl="1">
              <a:tabLst>
                <a:tab pos="7997825" algn="r"/>
              </a:tabLst>
            </a:pPr>
            <a:r>
              <a:rPr lang="en-US" dirty="0" smtClean="0"/>
              <a:t>FTP (file transfer protocol)</a:t>
            </a:r>
            <a:r>
              <a:rPr lang="en-US" sz="1600" dirty="0" smtClean="0"/>
              <a:t>	slides 46-53</a:t>
            </a:r>
            <a:endParaRPr lang="en-US" dirty="0" smtClean="0"/>
          </a:p>
          <a:p>
            <a:pPr lvl="2">
              <a:tabLst>
                <a:tab pos="7997825" algn="r"/>
              </a:tabLst>
            </a:pPr>
            <a:r>
              <a:rPr lang="en-US" dirty="0" smtClean="0"/>
              <a:t>Not covered in class, but responsible for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Connection Types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Persistent connection (default)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Client</a:t>
            </a:r>
            <a:r>
              <a:rPr lang="en-US" sz="2000" dirty="0"/>
              <a:t> initiates TCP connection</a:t>
            </a:r>
          </a:p>
          <a:p>
            <a:pPr lvl="1"/>
            <a:r>
              <a:rPr lang="en-US" sz="1600" dirty="0" smtClean="0"/>
              <a:t>via port 80</a:t>
            </a:r>
          </a:p>
          <a:p>
            <a:r>
              <a:rPr lang="en-US" sz="2000" b="1" dirty="0" smtClean="0"/>
              <a:t>Client</a:t>
            </a:r>
            <a:r>
              <a:rPr lang="en-US" sz="2000" dirty="0" smtClean="0"/>
              <a:t> sends request</a:t>
            </a:r>
          </a:p>
          <a:p>
            <a:r>
              <a:rPr lang="en-US" sz="2000" dirty="0" smtClean="0"/>
              <a:t>Server sends response</a:t>
            </a:r>
          </a:p>
          <a:p>
            <a:r>
              <a:rPr lang="en-US" sz="2000" dirty="0" smtClean="0"/>
              <a:t>Server waits specified timeout duration before closing TCP connection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Non-persistent connection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b="1" dirty="0" smtClean="0"/>
              <a:t>Client</a:t>
            </a:r>
            <a:r>
              <a:rPr lang="en-US" sz="2000" dirty="0" smtClean="0"/>
              <a:t> initiates TCP connection</a:t>
            </a:r>
          </a:p>
          <a:p>
            <a:pPr marL="742950" lvl="2" indent="-342900"/>
            <a:r>
              <a:rPr lang="en-US" sz="1600" dirty="0"/>
              <a:t>via </a:t>
            </a:r>
            <a:r>
              <a:rPr lang="en-US" sz="1600" dirty="0" smtClean="0"/>
              <a:t>port </a:t>
            </a:r>
            <a:r>
              <a:rPr lang="en-US" sz="1600" dirty="0"/>
              <a:t>80</a:t>
            </a:r>
          </a:p>
          <a:p>
            <a:r>
              <a:rPr lang="en-US" sz="2000" b="1" dirty="0" smtClean="0"/>
              <a:t>Client</a:t>
            </a:r>
            <a:r>
              <a:rPr lang="en-US" sz="2000" dirty="0" smtClean="0"/>
              <a:t> sends request</a:t>
            </a:r>
          </a:p>
          <a:p>
            <a:r>
              <a:rPr lang="en-US" sz="2000" dirty="0" smtClean="0"/>
              <a:t>Server sends response</a:t>
            </a:r>
          </a:p>
          <a:p>
            <a:r>
              <a:rPr lang="en-US" sz="2000" dirty="0" smtClean="0"/>
              <a:t>Server closes TCP connection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2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HTTP: </a:t>
            </a:r>
            <a:r>
              <a:rPr lang="en-US" dirty="0"/>
              <a:t>URI Format</a:t>
            </a:r>
            <a:br>
              <a:rPr lang="en-US" dirty="0"/>
            </a:br>
            <a:r>
              <a:rPr lang="en-US" sz="2000" dirty="0"/>
              <a:t>(https://tools.ietf.org/html/rfc3986#section-3.5)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Service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application layer protocol (e.g., </a:t>
            </a:r>
            <a:r>
              <a:rPr lang="en-US" sz="1600" dirty="0" smtClean="0"/>
              <a:t>http); ends </a:t>
            </a:r>
            <a:r>
              <a:rPr lang="en-US" sz="1600" dirty="0"/>
              <a:t>with </a:t>
            </a:r>
            <a:r>
              <a:rPr lang="en-US" sz="1600" dirty="0" smtClean="0"/>
              <a:t>colon</a:t>
            </a:r>
            <a:endParaRPr lang="en-US" sz="1600" dirty="0"/>
          </a:p>
          <a:p>
            <a:r>
              <a:rPr lang="en-US" sz="2000" dirty="0"/>
              <a:t>Server </a:t>
            </a:r>
            <a:r>
              <a:rPr lang="en-US" sz="2000" dirty="0" smtClean="0"/>
              <a:t>information (optional)</a:t>
            </a:r>
          </a:p>
          <a:p>
            <a:pPr lvl="1"/>
            <a:r>
              <a:rPr lang="en-US" sz="1600" dirty="0" smtClean="0"/>
              <a:t>Two </a:t>
            </a:r>
            <a:r>
              <a:rPr lang="en-US" sz="1600" dirty="0"/>
              <a:t>slashes, required by HTTP and </a:t>
            </a:r>
            <a:r>
              <a:rPr lang="en-US" sz="1600" dirty="0" smtClean="0"/>
              <a:t>HTTPS</a:t>
            </a:r>
            <a:endParaRPr lang="en-US" sz="1600" dirty="0"/>
          </a:p>
          <a:p>
            <a:r>
              <a:rPr lang="en-US" sz="2000" dirty="0" err="1" smtClean="0"/>
              <a:t>Username:Password</a:t>
            </a:r>
            <a:r>
              <a:rPr lang="en-US" sz="2000" dirty="0" smtClean="0"/>
              <a:t>@</a:t>
            </a:r>
            <a:r>
              <a:rPr lang="en-US" sz="2000" dirty="0"/>
              <a:t> (optional)</a:t>
            </a:r>
            <a:endParaRPr lang="en-US" sz="2000" dirty="0" smtClean="0"/>
          </a:p>
          <a:p>
            <a:r>
              <a:rPr lang="en-US" sz="2000" dirty="0" smtClean="0"/>
              <a:t>Server</a:t>
            </a:r>
          </a:p>
          <a:p>
            <a:pPr lvl="1"/>
            <a:r>
              <a:rPr lang="en-US" sz="1600" dirty="0" smtClean="0"/>
              <a:t>Server’s address (the server domain)</a:t>
            </a:r>
            <a:endParaRPr lang="en-US" sz="1600" dirty="0"/>
          </a:p>
          <a:p>
            <a:r>
              <a:rPr lang="en-US" sz="2000" dirty="0" smtClean="0"/>
              <a:t>Port</a:t>
            </a:r>
            <a:r>
              <a:rPr lang="en-US" sz="2000" dirty="0"/>
              <a:t> (optional)</a:t>
            </a:r>
            <a:endParaRPr lang="en-US" sz="2000" dirty="0" smtClean="0"/>
          </a:p>
          <a:p>
            <a:pPr lvl="1"/>
            <a:r>
              <a:rPr lang="en-US" sz="1600" dirty="0" smtClean="0"/>
              <a:t>Colon </a:t>
            </a:r>
            <a:r>
              <a:rPr lang="en-US" sz="1600" dirty="0"/>
              <a:t>followed by a </a:t>
            </a:r>
            <a:r>
              <a:rPr lang="en-US" sz="1600" dirty="0" smtClean="0"/>
              <a:t>number</a:t>
            </a:r>
            <a:endParaRPr lang="en-US" sz="1600" dirty="0"/>
          </a:p>
          <a:p>
            <a:r>
              <a:rPr lang="en-US" sz="2000" dirty="0" smtClean="0"/>
              <a:t>URI</a:t>
            </a:r>
          </a:p>
          <a:p>
            <a:pPr lvl="1"/>
            <a:r>
              <a:rPr lang="en-US" sz="1600" dirty="0" smtClean="0"/>
              <a:t>Slash </a:t>
            </a:r>
            <a:r>
              <a:rPr lang="en-US" sz="1600" dirty="0"/>
              <a:t>followed by </a:t>
            </a:r>
            <a:r>
              <a:rPr lang="en-US" sz="1600" dirty="0" smtClean="0"/>
              <a:t>resource; a </a:t>
            </a:r>
            <a:r>
              <a:rPr lang="en-US" sz="1600" dirty="0"/>
              <a:t>directory </a:t>
            </a:r>
            <a:r>
              <a:rPr lang="en-US" sz="1600" dirty="0" smtClean="0"/>
              <a:t>path or name of file</a:t>
            </a:r>
            <a:r>
              <a:rPr lang="en-US" sz="1600" dirty="0"/>
              <a:t>, application, or </a:t>
            </a:r>
            <a:r>
              <a:rPr lang="en-US" sz="1600" dirty="0" smtClean="0"/>
              <a:t>database</a:t>
            </a:r>
            <a:endParaRPr lang="en-US" sz="1600" dirty="0"/>
          </a:p>
          <a:p>
            <a:r>
              <a:rPr lang="en-US" sz="2000" dirty="0" smtClean="0"/>
              <a:t>Query</a:t>
            </a:r>
            <a:r>
              <a:rPr lang="en-US" sz="2000" dirty="0"/>
              <a:t> (optional)</a:t>
            </a:r>
            <a:endParaRPr lang="en-US" sz="2000" dirty="0" smtClean="0"/>
          </a:p>
          <a:p>
            <a:pPr lvl="1"/>
            <a:r>
              <a:rPr lang="en-US" sz="1600" dirty="0" smtClean="0"/>
              <a:t>Starts </a:t>
            </a:r>
            <a:r>
              <a:rPr lang="en-US" sz="1600" dirty="0"/>
              <a:t>with a question mark (?); </a:t>
            </a:r>
            <a:r>
              <a:rPr lang="en-US" sz="1600" dirty="0" smtClean="0"/>
              <a:t>parameters separated by ampersand (&amp;)</a:t>
            </a:r>
          </a:p>
          <a:p>
            <a:r>
              <a:rPr lang="en-US" sz="2000" dirty="0" smtClean="0"/>
              <a:t>Anchor </a:t>
            </a:r>
            <a:r>
              <a:rPr lang="en-US" sz="2000" dirty="0"/>
              <a:t>(optional)</a:t>
            </a:r>
            <a:endParaRPr lang="en-US" sz="2000" dirty="0" smtClean="0"/>
          </a:p>
          <a:p>
            <a:pPr lvl="1"/>
            <a:r>
              <a:rPr lang="en-US" sz="1600" dirty="0" smtClean="0"/>
              <a:t>Starts </a:t>
            </a:r>
            <a:r>
              <a:rPr lang="en-US" sz="1600" dirty="0"/>
              <a:t>with hash character (#) for HTTP; browser jumps to this location in </a:t>
            </a:r>
            <a:r>
              <a:rPr lang="en-US" sz="1600" dirty="0" smtClean="0"/>
              <a:t>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1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Client Commands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Client command</a:t>
            </a:r>
          </a:p>
          <a:p>
            <a:pPr lvl="1"/>
            <a:r>
              <a:rPr lang="en-US" sz="2000" dirty="0" smtClean="0"/>
              <a:t>ASCII text lines; each ends with </a:t>
            </a:r>
            <a:r>
              <a:rPr lang="en-US" sz="2000" dirty="0" err="1" smtClean="0"/>
              <a:t>CrLf</a:t>
            </a:r>
            <a:endParaRPr lang="en-US" sz="2000" dirty="0" smtClean="0"/>
          </a:p>
          <a:p>
            <a:pPr lvl="1"/>
            <a:r>
              <a:rPr lang="en-US" sz="2000" dirty="0" smtClean="0"/>
              <a:t>One line with a keyword command followed by a resource identifier and HTTP version</a:t>
            </a:r>
          </a:p>
          <a:p>
            <a:pPr lvl="1"/>
            <a:r>
              <a:rPr lang="en-US" sz="2000" dirty="0" smtClean="0"/>
              <a:t>Some meta header lines i.e., </a:t>
            </a:r>
            <a:r>
              <a:rPr lang="en-US" sz="2000" dirty="0" err="1" smtClean="0"/>
              <a:t>field:value</a:t>
            </a:r>
            <a:r>
              <a:rPr lang="en-US" sz="2000" dirty="0" smtClean="0"/>
              <a:t> pairs</a:t>
            </a:r>
          </a:p>
          <a:p>
            <a:pPr lvl="1"/>
            <a:r>
              <a:rPr lang="en-US" sz="2000" dirty="0" smtClean="0"/>
              <a:t>Blank line</a:t>
            </a:r>
          </a:p>
          <a:p>
            <a:pPr lvl="1"/>
            <a:r>
              <a:rPr lang="en-US" sz="2000" dirty="0" smtClean="0"/>
              <a:t>Optional data</a:t>
            </a:r>
          </a:p>
        </p:txBody>
      </p:sp>
    </p:spTree>
    <p:extLst>
      <p:ext uri="{BB962C8B-B14F-4D97-AF65-F5344CB8AC3E}">
        <p14:creationId xmlns:p14="http://schemas.microsoft.com/office/powerpoint/2010/main" val="3378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Client Commands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Sample client (keyword) commands</a:t>
            </a:r>
          </a:p>
          <a:p>
            <a:pPr lvl="1"/>
            <a:r>
              <a:rPr lang="en-US" sz="2000" dirty="0" smtClean="0"/>
              <a:t>GET</a:t>
            </a:r>
          </a:p>
          <a:p>
            <a:pPr lvl="2"/>
            <a:r>
              <a:rPr lang="en-US" sz="1600" dirty="0" smtClean="0"/>
              <a:t>Data retrieval from server</a:t>
            </a:r>
          </a:p>
          <a:p>
            <a:pPr lvl="1"/>
            <a:r>
              <a:rPr lang="en-US" sz="2000" dirty="0" smtClean="0"/>
              <a:t>HEAD</a:t>
            </a:r>
          </a:p>
          <a:p>
            <a:pPr lvl="2"/>
            <a:r>
              <a:rPr lang="en-US" sz="1600" dirty="0" smtClean="0"/>
              <a:t>Similar to GET; only returns associated meta-headers</a:t>
            </a:r>
          </a:p>
          <a:p>
            <a:pPr lvl="1"/>
            <a:r>
              <a:rPr lang="en-US" sz="2000" dirty="0" smtClean="0"/>
              <a:t>POST</a:t>
            </a:r>
          </a:p>
          <a:p>
            <a:pPr lvl="2"/>
            <a:r>
              <a:rPr lang="en-US" sz="1600" dirty="0" smtClean="0"/>
              <a:t>Provides upload functionality; resource identifier used for processing the uploaded info; reply may contain response data</a:t>
            </a:r>
          </a:p>
          <a:p>
            <a:pPr lvl="1"/>
            <a:r>
              <a:rPr lang="en-US" sz="2000" dirty="0" smtClean="0"/>
              <a:t>PUT</a:t>
            </a:r>
          </a:p>
          <a:p>
            <a:pPr lvl="2"/>
            <a:r>
              <a:rPr lang="en-US" sz="1600" dirty="0" smtClean="0"/>
              <a:t>Alternative to POST; place data in location specified by resource identifier</a:t>
            </a:r>
          </a:p>
          <a:p>
            <a:pPr lvl="1"/>
            <a:r>
              <a:rPr lang="en-US" sz="2000" dirty="0" smtClean="0"/>
              <a:t>DELETE</a:t>
            </a:r>
          </a:p>
          <a:p>
            <a:pPr lvl="2"/>
            <a:r>
              <a:rPr lang="en-US" sz="1600" dirty="0" smtClean="0"/>
              <a:t>Remove resource identifier from server</a:t>
            </a:r>
          </a:p>
        </p:txBody>
      </p:sp>
    </p:spTree>
    <p:extLst>
      <p:ext uri="{BB962C8B-B14F-4D97-AF65-F5344CB8AC3E}">
        <p14:creationId xmlns:p14="http://schemas.microsoft.com/office/powerpoint/2010/main" val="5859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Server Replies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Server reply</a:t>
            </a:r>
          </a:p>
          <a:p>
            <a:pPr lvl="1"/>
            <a:r>
              <a:rPr lang="en-US" sz="2000" dirty="0" smtClean="0"/>
              <a:t>ASCII text lines; each ends with </a:t>
            </a:r>
            <a:r>
              <a:rPr lang="en-US" sz="2000" dirty="0" err="1" smtClean="0"/>
              <a:t>CrLf</a:t>
            </a:r>
            <a:endParaRPr lang="en-US" sz="2000" dirty="0" smtClean="0"/>
          </a:p>
          <a:p>
            <a:pPr lvl="1"/>
            <a:r>
              <a:rPr lang="en-US" sz="2000" dirty="0" smtClean="0"/>
              <a:t>One status line containing the </a:t>
            </a:r>
            <a:r>
              <a:rPr lang="en-US" sz="2000" dirty="0"/>
              <a:t>HTTP version </a:t>
            </a:r>
            <a:r>
              <a:rPr lang="en-US" sz="2000" dirty="0" smtClean="0"/>
              <a:t>followed by a 3-digit status code and associated phrase</a:t>
            </a:r>
          </a:p>
          <a:p>
            <a:pPr lvl="1"/>
            <a:r>
              <a:rPr lang="en-US" sz="2000" dirty="0" smtClean="0"/>
              <a:t>Some meta header lines i.e., </a:t>
            </a:r>
            <a:r>
              <a:rPr lang="en-US" sz="2000" dirty="0" err="1" smtClean="0"/>
              <a:t>field:value</a:t>
            </a:r>
            <a:r>
              <a:rPr lang="en-US" sz="2000" dirty="0" smtClean="0"/>
              <a:t> pairs</a:t>
            </a:r>
          </a:p>
          <a:p>
            <a:pPr lvl="1"/>
            <a:r>
              <a:rPr lang="en-US" sz="2000" dirty="0" smtClean="0"/>
              <a:t>Blank line</a:t>
            </a:r>
          </a:p>
          <a:p>
            <a:pPr lvl="1"/>
            <a:r>
              <a:rPr lang="en-US" sz="2000" dirty="0" smtClean="0"/>
              <a:t>data being sent to client</a:t>
            </a:r>
          </a:p>
        </p:txBody>
      </p:sp>
    </p:spTree>
    <p:extLst>
      <p:ext uri="{BB962C8B-B14F-4D97-AF65-F5344CB8AC3E}">
        <p14:creationId xmlns:p14="http://schemas.microsoft.com/office/powerpoint/2010/main" val="4275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Server Replies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Sample 3-digit replies</a:t>
            </a:r>
          </a:p>
          <a:p>
            <a:pPr lvl="1"/>
            <a:r>
              <a:rPr lang="en-US" dirty="0" smtClean="0"/>
              <a:t>200 OK</a:t>
            </a:r>
          </a:p>
          <a:p>
            <a:pPr lvl="1"/>
            <a:r>
              <a:rPr lang="en-US" dirty="0" smtClean="0"/>
              <a:t>301 Moved Permanently</a:t>
            </a:r>
            <a:endParaRPr lang="en-US" dirty="0"/>
          </a:p>
          <a:p>
            <a:pPr lvl="2"/>
            <a:r>
              <a:rPr lang="en-US" dirty="0" smtClean="0"/>
              <a:t>Requested object has been permanently moved</a:t>
            </a:r>
          </a:p>
          <a:p>
            <a:pPr lvl="2"/>
            <a:r>
              <a:rPr lang="en-US" dirty="0" smtClean="0"/>
              <a:t>Location: header shows URL of new location</a:t>
            </a:r>
          </a:p>
          <a:p>
            <a:pPr lvl="1"/>
            <a:r>
              <a:rPr lang="en-US" dirty="0" smtClean="0"/>
              <a:t>400 Bad Request</a:t>
            </a:r>
          </a:p>
          <a:p>
            <a:pPr lvl="2"/>
            <a:r>
              <a:rPr lang="en-US" dirty="0" smtClean="0"/>
              <a:t>Request not understood by server</a:t>
            </a:r>
          </a:p>
          <a:p>
            <a:pPr lvl="1"/>
            <a:r>
              <a:rPr lang="en-US" dirty="0" smtClean="0"/>
              <a:t>404 Not Found</a:t>
            </a:r>
          </a:p>
          <a:p>
            <a:pPr lvl="1"/>
            <a:r>
              <a:rPr lang="en-US" dirty="0" smtClean="0"/>
              <a:t>505 HTTP Version Not Supported</a:t>
            </a:r>
          </a:p>
        </p:txBody>
      </p:sp>
    </p:spTree>
    <p:extLst>
      <p:ext uri="{BB962C8B-B14F-4D97-AF65-F5344CB8AC3E}">
        <p14:creationId xmlns:p14="http://schemas.microsoft.com/office/powerpoint/2010/main" val="9313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HTTP Example</a:t>
            </a:r>
            <a:br>
              <a:rPr lang="en-US" dirty="0" smtClean="0"/>
            </a:br>
            <a:r>
              <a:rPr lang="en-US" sz="2000" dirty="0" smtClean="0"/>
              <a:t>(Run </a:t>
            </a:r>
            <a:r>
              <a:rPr lang="en-US" sz="2000" b="1" i="1" dirty="0" smtClean="0"/>
              <a:t>Socket_HTTP_Client.java</a:t>
            </a:r>
            <a:r>
              <a:rPr lang="en-US" sz="2000" dirty="0" smtClean="0"/>
              <a:t>; capture via </a:t>
            </a:r>
            <a:r>
              <a:rPr lang="en-US" sz="2000" b="1" i="1" dirty="0" smtClean="0"/>
              <a:t>Wireshark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Client Request </a:t>
            </a:r>
            <a:endParaRPr lang="en-US" sz="2000" dirty="0" smtClean="0"/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voorhedp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/index.html HTTP/1.1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Host: www.lemoyne.edu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User-agent: Mozilla/4.0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Accept-language: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A Server Reply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HTTP/1.1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200 OK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Date: Wed, 20 Jan 2016 17:36:00 EST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Server: Apache/1.3.0 (Unix)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Last-Modified: Wed, 20 Jan 2016 10:00:00 EST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6821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CrLf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(data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</a:t>
            </a:r>
            <a:r>
              <a:rPr lang="en-US" dirty="0"/>
              <a:t>Support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</a:t>
            </a:r>
            <a:r>
              <a:rPr lang="en-US" dirty="0" smtClean="0"/>
              <a:t>HTTP</a:t>
            </a:r>
            <a:r>
              <a:rPr lang="en-US" sz="2400" dirty="0" smtClean="0"/>
              <a:t> provide and/or support:</a:t>
            </a:r>
          </a:p>
          <a:p>
            <a:pPr lvl="1"/>
            <a:r>
              <a:rPr lang="en-US" sz="2000" dirty="0" smtClean="0"/>
              <a:t>Confidentiality?</a:t>
            </a:r>
          </a:p>
          <a:p>
            <a:pPr lvl="2"/>
            <a:r>
              <a:rPr lang="en-US" sz="1600" dirty="0" smtClean="0"/>
              <a:t>No (messages sent in plaintext)</a:t>
            </a:r>
          </a:p>
          <a:p>
            <a:pPr lvl="1"/>
            <a:r>
              <a:rPr lang="en-US" sz="2000" dirty="0" smtClean="0"/>
              <a:t>Integrity</a:t>
            </a:r>
            <a:r>
              <a:rPr lang="en-US" sz="2000" dirty="0"/>
              <a:t>?</a:t>
            </a:r>
          </a:p>
          <a:p>
            <a:pPr lvl="2"/>
            <a:r>
              <a:rPr lang="en-US" sz="1600" dirty="0" smtClean="0"/>
              <a:t>No (relies on checksums at lower layers of protocol stack)</a:t>
            </a:r>
          </a:p>
          <a:p>
            <a:pPr lvl="1"/>
            <a:r>
              <a:rPr lang="en-US" dirty="0"/>
              <a:t>Availability?</a:t>
            </a:r>
          </a:p>
          <a:p>
            <a:pPr lvl="2"/>
            <a:r>
              <a:rPr lang="en-US" sz="1600" dirty="0"/>
              <a:t>Could spoofed HTTP requests be a denial-of-service attack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Non-repudiation</a:t>
            </a:r>
            <a:r>
              <a:rPr lang="en-US" dirty="0"/>
              <a:t>?</a:t>
            </a:r>
          </a:p>
          <a:p>
            <a:pPr lvl="2"/>
            <a:r>
              <a:rPr lang="en-US" sz="1600" dirty="0"/>
              <a:t>No (no idea who is </a:t>
            </a:r>
            <a:r>
              <a:rPr lang="en-US" sz="1600" dirty="0" smtClean="0"/>
              <a:t>requesting page)</a:t>
            </a:r>
            <a:endParaRPr lang="en-US" sz="1600" dirty="0"/>
          </a:p>
          <a:p>
            <a:pPr lvl="1"/>
            <a:r>
              <a:rPr lang="en-US" dirty="0"/>
              <a:t>Assurance?</a:t>
            </a:r>
          </a:p>
          <a:p>
            <a:pPr lvl="2"/>
            <a:r>
              <a:rPr lang="en-US" sz="1600" dirty="0" smtClean="0"/>
              <a:t>No</a:t>
            </a:r>
            <a:endParaRPr lang="en-US" sz="1600" dirty="0"/>
          </a:p>
          <a:p>
            <a:pPr lvl="1"/>
            <a:r>
              <a:rPr lang="en-US" dirty="0"/>
              <a:t>Authenticity?</a:t>
            </a:r>
          </a:p>
          <a:p>
            <a:pPr lvl="2"/>
            <a:r>
              <a:rPr lang="en-US" sz="1600" dirty="0"/>
              <a:t>No</a:t>
            </a:r>
          </a:p>
          <a:p>
            <a:pPr lvl="1"/>
            <a:r>
              <a:rPr lang="en-US" dirty="0"/>
              <a:t>Anonymity?</a:t>
            </a:r>
          </a:p>
          <a:p>
            <a:pPr lvl="2"/>
            <a:r>
              <a:rPr lang="en-US" sz="1600" dirty="0" smtClean="0"/>
              <a:t>No (because of cookies)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65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</a:t>
            </a:r>
            <a:r>
              <a:rPr lang="en-US" dirty="0"/>
              <a:t>Support Security? </a:t>
            </a:r>
            <a:r>
              <a:rPr lang="en-US" sz="2000" dirty="0" smtClean="0"/>
              <a:t>(general risks)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General HTTP Risks</a:t>
            </a:r>
          </a:p>
          <a:p>
            <a:pPr lvl="1"/>
            <a:r>
              <a:rPr lang="en-US" sz="2000" dirty="0" smtClean="0"/>
              <a:t>Unauthenticated </a:t>
            </a:r>
            <a:r>
              <a:rPr lang="en-US" sz="2000" dirty="0"/>
              <a:t>client	</a:t>
            </a:r>
          </a:p>
          <a:p>
            <a:pPr lvl="1"/>
            <a:r>
              <a:rPr lang="en-US" sz="2000" dirty="0"/>
              <a:t>Unauthenticated </a:t>
            </a:r>
            <a:r>
              <a:rPr lang="en-US" sz="2000" dirty="0" smtClean="0"/>
              <a:t>server</a:t>
            </a:r>
            <a:endParaRPr lang="en-US" sz="2000" dirty="0"/>
          </a:p>
          <a:p>
            <a:pPr lvl="1"/>
            <a:r>
              <a:rPr lang="en-US" sz="2000" dirty="0"/>
              <a:t>Client </a:t>
            </a:r>
            <a:r>
              <a:rPr lang="en-US" sz="2000" dirty="0" smtClean="0"/>
              <a:t>privacy</a:t>
            </a:r>
          </a:p>
          <a:p>
            <a:pPr lvl="2"/>
            <a:r>
              <a:rPr lang="en-US" sz="1600" dirty="0" smtClean="0"/>
              <a:t>Use HTTP </a:t>
            </a:r>
            <a:r>
              <a:rPr lang="en-US" sz="1600" dirty="0"/>
              <a:t>meta-header </a:t>
            </a:r>
            <a:r>
              <a:rPr lang="en-US" sz="1600" b="1" dirty="0" err="1"/>
              <a:t>Referer</a:t>
            </a:r>
            <a:r>
              <a:rPr lang="en-US" sz="1600" b="1" dirty="0"/>
              <a:t>: URL</a:t>
            </a:r>
            <a:r>
              <a:rPr lang="en-US" sz="1600" dirty="0"/>
              <a:t> to identify where the linked URL came </a:t>
            </a:r>
            <a:r>
              <a:rPr lang="en-US" sz="1600" dirty="0" smtClean="0"/>
              <a:t>from</a:t>
            </a:r>
            <a:endParaRPr lang="en-US" sz="1600" dirty="0"/>
          </a:p>
          <a:p>
            <a:pPr lvl="1"/>
            <a:r>
              <a:rPr lang="en-US" sz="2000" dirty="0"/>
              <a:t>Information </a:t>
            </a:r>
            <a:r>
              <a:rPr lang="en-US" sz="2000" dirty="0" smtClean="0"/>
              <a:t>leakage</a:t>
            </a:r>
          </a:p>
          <a:p>
            <a:pPr lvl="2"/>
            <a:r>
              <a:rPr lang="en-US" sz="1600" dirty="0" smtClean="0"/>
              <a:t>Client </a:t>
            </a:r>
            <a:r>
              <a:rPr lang="en-US" sz="1600" dirty="0"/>
              <a:t>meta-headers usually identify type of web browser (version, </a:t>
            </a:r>
            <a:r>
              <a:rPr lang="en-US" sz="1600" dirty="0" smtClean="0"/>
              <a:t>OS)</a:t>
            </a:r>
          </a:p>
          <a:p>
            <a:pPr lvl="2"/>
            <a:r>
              <a:rPr lang="en-US" sz="1600" dirty="0" smtClean="0"/>
              <a:t>Server </a:t>
            </a:r>
            <a:r>
              <a:rPr lang="en-US" sz="1600" dirty="0"/>
              <a:t>meta-headers usually identify type of server, version, and supported </a:t>
            </a:r>
            <a:r>
              <a:rPr lang="en-US" sz="1600" dirty="0" smtClean="0"/>
              <a:t>plug-ins</a:t>
            </a:r>
            <a:endParaRPr lang="en-US" sz="1600" dirty="0"/>
          </a:p>
          <a:p>
            <a:pPr lvl="1"/>
            <a:r>
              <a:rPr lang="en-US" sz="2000" dirty="0"/>
              <a:t>Server location </a:t>
            </a:r>
            <a:r>
              <a:rPr lang="en-US" sz="2000" dirty="0" smtClean="0"/>
              <a:t>profiling</a:t>
            </a:r>
          </a:p>
          <a:p>
            <a:pPr lvl="2"/>
            <a:r>
              <a:rPr lang="en-US" sz="1600" dirty="0" smtClean="0"/>
              <a:t>Use </a:t>
            </a:r>
            <a:r>
              <a:rPr lang="en-US" sz="1600" dirty="0"/>
              <a:t>GMT date and local time to determine time zone; target attacks for middle of night.</a:t>
            </a:r>
          </a:p>
          <a:p>
            <a:pPr lvl="1"/>
            <a:r>
              <a:rPr lang="en-US" sz="2000" dirty="0"/>
              <a:t>Access to operating </a:t>
            </a:r>
            <a:r>
              <a:rPr lang="en-US" sz="2000" dirty="0" smtClean="0"/>
              <a:t>system</a:t>
            </a:r>
          </a:p>
          <a:p>
            <a:pPr lvl="2"/>
            <a:r>
              <a:rPr lang="en-US" sz="1600" dirty="0" smtClean="0"/>
              <a:t>e.g</a:t>
            </a:r>
            <a:r>
              <a:rPr lang="en-US" sz="1600" dirty="0"/>
              <a:t>., cause buffer overflow to gain direct access to </a:t>
            </a:r>
            <a:r>
              <a:rPr lang="en-US" sz="1600" dirty="0" smtClean="0"/>
              <a:t>OS</a:t>
            </a:r>
            <a:endParaRPr lang="en-US" sz="1600" dirty="0"/>
          </a:p>
          <a:p>
            <a:pPr lvl="1"/>
            <a:r>
              <a:rPr lang="en-US" sz="2000" dirty="0"/>
              <a:t>Insecure </a:t>
            </a:r>
            <a:r>
              <a:rPr lang="en-US" sz="2000" dirty="0" smtClean="0"/>
              <a:t>applications</a:t>
            </a:r>
            <a:endParaRPr lang="en-US" sz="2000" dirty="0"/>
          </a:p>
          <a:p>
            <a:pPr lvl="1"/>
            <a:r>
              <a:rPr lang="en-US" sz="2000" dirty="0"/>
              <a:t>Lower-layer </a:t>
            </a:r>
            <a:r>
              <a:rPr lang="en-US" sz="2000" dirty="0" smtClean="0"/>
              <a:t>protocols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86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</a:t>
            </a:r>
            <a:r>
              <a:rPr lang="en-US" dirty="0"/>
              <a:t>Support Security? </a:t>
            </a:r>
            <a:r>
              <a:rPr lang="en-US" sz="2000" dirty="0" smtClean="0"/>
              <a:t>(URL Exploitation)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URL </a:t>
            </a:r>
            <a:r>
              <a:rPr lang="en-US" sz="2400" dirty="0" smtClean="0"/>
              <a:t>Exploitations</a:t>
            </a:r>
            <a:endParaRPr lang="en-US" sz="2400" dirty="0"/>
          </a:p>
          <a:p>
            <a:pPr lvl="1"/>
            <a:r>
              <a:rPr lang="en-US" sz="2000" dirty="0"/>
              <a:t>Hostname resolution </a:t>
            </a:r>
            <a:r>
              <a:rPr lang="en-US" sz="2000" dirty="0" smtClean="0"/>
              <a:t>attacks</a:t>
            </a:r>
          </a:p>
          <a:p>
            <a:pPr lvl="2"/>
            <a:r>
              <a:rPr lang="en-US" sz="1600" dirty="0" smtClean="0"/>
              <a:t>Redirect </a:t>
            </a:r>
            <a:r>
              <a:rPr lang="en-US" sz="1600" dirty="0"/>
              <a:t>hostname resolution system (DNS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2000" dirty="0"/>
              <a:t>Host </a:t>
            </a:r>
            <a:r>
              <a:rPr lang="en-US" sz="2000" dirty="0" smtClean="0"/>
              <a:t>cloaking</a:t>
            </a:r>
          </a:p>
          <a:p>
            <a:pPr lvl="2"/>
            <a:r>
              <a:rPr lang="en-US" sz="1600" dirty="0" smtClean="0"/>
              <a:t>Camouflage </a:t>
            </a:r>
            <a:r>
              <a:rPr lang="en-US" sz="1600" dirty="0"/>
              <a:t>a hostname without modifying </a:t>
            </a:r>
            <a:r>
              <a:rPr lang="en-US" sz="1600" dirty="0" smtClean="0"/>
              <a:t>DNS</a:t>
            </a:r>
            <a:endParaRPr lang="en-US" sz="1600" dirty="0"/>
          </a:p>
          <a:p>
            <a:pPr lvl="1"/>
            <a:r>
              <a:rPr lang="en-US" sz="2000" dirty="0"/>
              <a:t>URI </a:t>
            </a:r>
            <a:r>
              <a:rPr lang="en-US" sz="2000" dirty="0" smtClean="0"/>
              <a:t>cloaking</a:t>
            </a:r>
          </a:p>
          <a:p>
            <a:pPr lvl="2"/>
            <a:r>
              <a:rPr lang="en-US" sz="1600" dirty="0" smtClean="0"/>
              <a:t>Hex </a:t>
            </a:r>
            <a:r>
              <a:rPr lang="en-US" sz="1600" dirty="0"/>
              <a:t>encoding of special </a:t>
            </a:r>
            <a:r>
              <a:rPr lang="en-US" sz="1600" dirty="0" smtClean="0"/>
              <a:t>characters; attackers </a:t>
            </a:r>
            <a:r>
              <a:rPr lang="en-US" sz="1600" dirty="0"/>
              <a:t>use this to hide </a:t>
            </a:r>
            <a:r>
              <a:rPr lang="en-US" sz="1600" dirty="0" smtClean="0"/>
              <a:t>actual URL</a:t>
            </a:r>
            <a:endParaRPr lang="en-US" sz="1600" dirty="0"/>
          </a:p>
          <a:p>
            <a:pPr lvl="1"/>
            <a:r>
              <a:rPr lang="en-US" sz="2000" dirty="0"/>
              <a:t>Cutting and </a:t>
            </a:r>
            <a:r>
              <a:rPr lang="en-US" sz="2000" dirty="0" smtClean="0"/>
              <a:t>splicing</a:t>
            </a:r>
          </a:p>
          <a:p>
            <a:pPr lvl="2"/>
            <a:r>
              <a:rPr lang="en-US" sz="1600" dirty="0" smtClean="0"/>
              <a:t>Remove </a:t>
            </a:r>
            <a:r>
              <a:rPr lang="en-US" sz="1600" dirty="0"/>
              <a:t>(cut) or add (splice) information to a URL to modify its </a:t>
            </a:r>
            <a:r>
              <a:rPr lang="en-US" sz="1600" dirty="0" smtClean="0"/>
              <a:t>path</a:t>
            </a:r>
            <a:endParaRPr lang="en-US" sz="1600" dirty="0"/>
          </a:p>
          <a:p>
            <a:pPr lvl="1"/>
            <a:r>
              <a:rPr lang="en-US" sz="2000" dirty="0"/>
              <a:t>Query </a:t>
            </a:r>
            <a:r>
              <a:rPr lang="en-US" sz="2000" dirty="0" smtClean="0"/>
              <a:t>abuse</a:t>
            </a:r>
          </a:p>
          <a:p>
            <a:pPr lvl="2"/>
            <a:r>
              <a:rPr lang="en-US" sz="1600" dirty="0" smtClean="0"/>
              <a:t>Modify </a:t>
            </a:r>
            <a:r>
              <a:rPr lang="en-US" sz="1600" dirty="0"/>
              <a:t>query parameters destined for CGI (common gateway interface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2000" dirty="0"/>
              <a:t>SQL </a:t>
            </a:r>
            <a:r>
              <a:rPr lang="en-US" sz="2000" dirty="0" smtClean="0"/>
              <a:t>Injections</a:t>
            </a:r>
          </a:p>
          <a:p>
            <a:pPr lvl="1"/>
            <a:r>
              <a:rPr lang="en-US" sz="2000" dirty="0" smtClean="0"/>
              <a:t>Cross-site scripting</a:t>
            </a:r>
          </a:p>
          <a:p>
            <a:pPr lvl="2"/>
            <a:r>
              <a:rPr lang="en-US" sz="1600" dirty="0" smtClean="0"/>
              <a:t>Occurs </a:t>
            </a:r>
            <a:r>
              <a:rPr lang="en-US" sz="1600" dirty="0"/>
              <a:t>when data submitted to server by one user is sent to another user e.g., online forums and blogs allow users to post content and hyperlinks.</a:t>
            </a:r>
          </a:p>
        </p:txBody>
      </p:sp>
    </p:spTree>
    <p:extLst>
      <p:ext uri="{BB962C8B-B14F-4D97-AF65-F5344CB8AC3E}">
        <p14:creationId xmlns:p14="http://schemas.microsoft.com/office/powerpoint/2010/main" val="16747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Why study existing App Layer Protocols?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developing our own app layer protocol</a:t>
            </a:r>
          </a:p>
          <a:p>
            <a:pPr lvl="1"/>
            <a:r>
              <a:rPr lang="en-US" dirty="0" smtClean="0"/>
              <a:t>Examples will help us understand concept of a protocol</a:t>
            </a:r>
          </a:p>
          <a:p>
            <a:pPr lvl="1"/>
            <a:r>
              <a:rPr lang="en-US" dirty="0" smtClean="0"/>
              <a:t>Need to be able to</a:t>
            </a:r>
          </a:p>
          <a:p>
            <a:pPr lvl="2"/>
            <a:r>
              <a:rPr lang="en-US" dirty="0" smtClean="0"/>
              <a:t>Design a protocol</a:t>
            </a:r>
          </a:p>
          <a:p>
            <a:pPr lvl="2"/>
            <a:r>
              <a:rPr lang="en-US" dirty="0" smtClean="0"/>
              <a:t>Implement a protocol</a:t>
            </a:r>
          </a:p>
          <a:p>
            <a:pPr lvl="1"/>
            <a:r>
              <a:rPr lang="en-US" dirty="0" smtClean="0"/>
              <a:t>Need to understand</a:t>
            </a:r>
          </a:p>
          <a:p>
            <a:pPr lvl="2"/>
            <a:r>
              <a:rPr lang="en-US" dirty="0" smtClean="0"/>
              <a:t>Security concepts</a:t>
            </a:r>
          </a:p>
          <a:p>
            <a:pPr lvl="2"/>
            <a:r>
              <a:rPr lang="en-US" dirty="0" smtClean="0"/>
              <a:t>Protocol vulnerabilities</a:t>
            </a:r>
          </a:p>
          <a:p>
            <a:pPr lvl="2"/>
            <a:r>
              <a:rPr lang="en-US" dirty="0" smtClean="0"/>
              <a:t>Types of attacks</a:t>
            </a:r>
          </a:p>
          <a:p>
            <a:pPr lvl="1"/>
            <a:r>
              <a:rPr lang="en-US" dirty="0" smtClean="0"/>
              <a:t>Our app layer protocol should mitigate as many security risks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Secure</a:t>
            </a:r>
          </a:p>
          <a:p>
            <a:pPr lvl="1"/>
            <a:r>
              <a:rPr lang="en-US" dirty="0" smtClean="0"/>
              <a:t>Aka: HTTP over TLS, HTTP over SSL</a:t>
            </a:r>
          </a:p>
          <a:p>
            <a:pPr lvl="1"/>
            <a:r>
              <a:rPr lang="en-US" dirty="0" smtClean="0"/>
              <a:t>Connection is encrypted using either</a:t>
            </a:r>
          </a:p>
          <a:p>
            <a:pPr lvl="2"/>
            <a:r>
              <a:rPr lang="en-US" dirty="0" smtClean="0"/>
              <a:t>TLS (Transport Layer Security)	newer</a:t>
            </a:r>
          </a:p>
          <a:p>
            <a:pPr lvl="2"/>
            <a:r>
              <a:rPr lang="en-US" dirty="0" smtClean="0"/>
              <a:t>SSL (Secure Sockets Layer)</a:t>
            </a:r>
          </a:p>
          <a:p>
            <a:pPr lvl="1"/>
            <a:r>
              <a:rPr lang="en-US" dirty="0" smtClean="0"/>
              <a:t>Uses public key cryptography to establish secret key</a:t>
            </a:r>
          </a:p>
          <a:p>
            <a:pPr lvl="2"/>
            <a:r>
              <a:rPr lang="en-US" dirty="0" smtClean="0"/>
              <a:t>Uses same secret key to encrypt/decrypt data in transit</a:t>
            </a:r>
          </a:p>
          <a:p>
            <a:pPr lvl="1"/>
            <a:r>
              <a:rPr lang="en-US" dirty="0" smtClean="0"/>
              <a:t>Uses public key certificate</a:t>
            </a:r>
          </a:p>
          <a:p>
            <a:pPr lvl="2"/>
            <a:r>
              <a:rPr lang="en-US" dirty="0" smtClean="0"/>
              <a:t>Gives assurance that the web server is who they say they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r>
              <a:rPr lang="en-US" dirty="0"/>
              <a:t>: Support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</a:t>
            </a:r>
            <a:r>
              <a:rPr lang="en-US" dirty="0" smtClean="0"/>
              <a:t>HTTPS</a:t>
            </a:r>
            <a:r>
              <a:rPr lang="en-US" sz="2400" dirty="0" smtClean="0"/>
              <a:t> provide and/or support:</a:t>
            </a:r>
          </a:p>
          <a:p>
            <a:pPr lvl="1"/>
            <a:r>
              <a:rPr lang="en-US" sz="2000" dirty="0" smtClean="0"/>
              <a:t>Confidentiality?</a:t>
            </a:r>
          </a:p>
          <a:p>
            <a:pPr lvl="2"/>
            <a:r>
              <a:rPr lang="en-US" sz="1600" dirty="0" smtClean="0"/>
              <a:t>Yes (uses cryptography)</a:t>
            </a:r>
          </a:p>
          <a:p>
            <a:pPr lvl="1"/>
            <a:r>
              <a:rPr lang="en-US" sz="2000" dirty="0" smtClean="0"/>
              <a:t>Integrity</a:t>
            </a:r>
            <a:r>
              <a:rPr lang="en-US" sz="2000" dirty="0"/>
              <a:t>?</a:t>
            </a:r>
          </a:p>
          <a:p>
            <a:pPr lvl="2"/>
            <a:r>
              <a:rPr lang="en-US" sz="1600" dirty="0" smtClean="0"/>
              <a:t>No (But does eliminate man-in-the-middle and eavesdropping attacks)</a:t>
            </a:r>
          </a:p>
          <a:p>
            <a:pPr lvl="1"/>
            <a:r>
              <a:rPr lang="en-US" dirty="0"/>
              <a:t>Availability?</a:t>
            </a:r>
          </a:p>
          <a:p>
            <a:pPr lvl="2"/>
            <a:r>
              <a:rPr lang="en-US" sz="1600" dirty="0"/>
              <a:t>Could spoofed HTTPS requests be a denial-of-service attack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Non-repudiation</a:t>
            </a:r>
            <a:r>
              <a:rPr lang="en-US" dirty="0"/>
              <a:t>?</a:t>
            </a:r>
          </a:p>
          <a:p>
            <a:pPr lvl="2"/>
            <a:r>
              <a:rPr lang="en-US" sz="1600" dirty="0"/>
              <a:t>No (no idea who is </a:t>
            </a:r>
            <a:r>
              <a:rPr lang="en-US" sz="1600" dirty="0" smtClean="0"/>
              <a:t>requesting page)</a:t>
            </a:r>
            <a:endParaRPr lang="en-US" sz="1600" dirty="0"/>
          </a:p>
          <a:p>
            <a:pPr lvl="1"/>
            <a:r>
              <a:rPr lang="en-US" dirty="0"/>
              <a:t>Assurance?</a:t>
            </a:r>
          </a:p>
          <a:p>
            <a:pPr lvl="2"/>
            <a:r>
              <a:rPr lang="en-US" sz="1600" dirty="0" smtClean="0"/>
              <a:t>Yes (uses public key cryptography and public key certificates)</a:t>
            </a:r>
            <a:endParaRPr lang="en-US" sz="1600" dirty="0"/>
          </a:p>
          <a:p>
            <a:pPr lvl="1"/>
            <a:r>
              <a:rPr lang="en-US" dirty="0"/>
              <a:t>Authenticity?</a:t>
            </a:r>
          </a:p>
          <a:p>
            <a:pPr lvl="2"/>
            <a:r>
              <a:rPr lang="en-US" sz="1600" dirty="0" smtClean="0"/>
              <a:t>Yes (uses public key certificates)</a:t>
            </a:r>
            <a:endParaRPr lang="en-US" sz="1600" dirty="0"/>
          </a:p>
          <a:p>
            <a:pPr lvl="1"/>
            <a:r>
              <a:rPr lang="en-US" dirty="0"/>
              <a:t>Anonymity?</a:t>
            </a:r>
          </a:p>
          <a:p>
            <a:pPr lvl="2"/>
            <a:r>
              <a:rPr lang="en-US" sz="1600" dirty="0" smtClean="0"/>
              <a:t>No (because of cookies)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40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Mail Transfer Protocol (SMTP)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Purpose</a:t>
            </a:r>
          </a:p>
          <a:p>
            <a:pPr lvl="1"/>
            <a:r>
              <a:rPr lang="en-US" sz="2000" dirty="0" smtClean="0"/>
              <a:t>Send a message (aka e-mail) from one host to another host</a:t>
            </a:r>
          </a:p>
          <a:p>
            <a:pPr lvl="1"/>
            <a:r>
              <a:rPr lang="en-US" sz="2000" dirty="0" smtClean="0"/>
              <a:t>Support sending attached files as part of message</a:t>
            </a:r>
          </a:p>
          <a:p>
            <a:pPr lvl="1"/>
            <a:r>
              <a:rPr lang="en-US" sz="2000" dirty="0" smtClean="0"/>
              <a:t>Message (and attached file) contents on receiving host needs to match message contents on sending host</a:t>
            </a:r>
          </a:p>
          <a:p>
            <a:pPr lvl="2"/>
            <a:r>
              <a:rPr lang="en-US" sz="1800" dirty="0" smtClean="0"/>
              <a:t>Sending host</a:t>
            </a:r>
          </a:p>
          <a:p>
            <a:pPr lvl="3"/>
            <a:r>
              <a:rPr lang="en-US" sz="1600" dirty="0" smtClean="0"/>
              <a:t>Sends packets containing portions of message in correct order</a:t>
            </a:r>
          </a:p>
          <a:p>
            <a:pPr lvl="2"/>
            <a:r>
              <a:rPr lang="en-US" sz="1800" dirty="0" smtClean="0"/>
              <a:t>Receiving host</a:t>
            </a:r>
          </a:p>
          <a:p>
            <a:pPr lvl="3"/>
            <a:r>
              <a:rPr lang="en-US" sz="1600" dirty="0" smtClean="0"/>
              <a:t>Packets may be received out of order</a:t>
            </a:r>
          </a:p>
          <a:p>
            <a:pPr lvl="3"/>
            <a:r>
              <a:rPr lang="en-US" sz="1600" dirty="0" smtClean="0"/>
              <a:t>Packets need to be re-assembled in correct order</a:t>
            </a:r>
            <a:endParaRPr lang="en-US" sz="2000" dirty="0" smtClean="0"/>
          </a:p>
          <a:p>
            <a:r>
              <a:rPr lang="en-US" sz="2400" dirty="0" smtClean="0"/>
              <a:t>History</a:t>
            </a:r>
          </a:p>
          <a:p>
            <a:pPr lvl="1"/>
            <a:r>
              <a:rPr lang="en-US" sz="2000" dirty="0" smtClean="0"/>
              <a:t>A very </a:t>
            </a:r>
            <a:r>
              <a:rPr lang="en-US" sz="2000" dirty="0"/>
              <a:t>old protocol</a:t>
            </a:r>
          </a:p>
          <a:p>
            <a:pPr lvl="2"/>
            <a:r>
              <a:rPr lang="en-US" sz="1600" dirty="0"/>
              <a:t>First version in </a:t>
            </a:r>
            <a:r>
              <a:rPr lang="en-US" sz="1600" dirty="0" smtClean="0"/>
              <a:t>1981 </a:t>
            </a:r>
            <a:r>
              <a:rPr lang="en-US" sz="1600" dirty="0"/>
              <a:t>(RFC 788</a:t>
            </a:r>
            <a:r>
              <a:rPr lang="en-US" sz="1600" dirty="0" smtClean="0"/>
              <a:t>); modeled after FTP</a:t>
            </a:r>
          </a:p>
          <a:p>
            <a:pPr lvl="2"/>
            <a:r>
              <a:rPr lang="en-US" sz="1600" dirty="0"/>
              <a:t>Latest update in </a:t>
            </a:r>
            <a:r>
              <a:rPr lang="en-US" sz="1600" dirty="0" smtClean="0"/>
              <a:t>2001 (</a:t>
            </a:r>
            <a:r>
              <a:rPr lang="en-US" sz="1600" dirty="0" smtClean="0">
                <a:hlinkClick r:id="rId2"/>
              </a:rPr>
              <a:t>RFC 2821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87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Protocol Suite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Alice sends an e-mail to Bob</a:t>
            </a:r>
          </a:p>
          <a:p>
            <a:pPr lvl="1"/>
            <a:r>
              <a:rPr lang="en-US" sz="2000" dirty="0" smtClean="0"/>
              <a:t>Alice’s e-mail client sends e-mail to her server using SMTP</a:t>
            </a:r>
          </a:p>
          <a:p>
            <a:pPr lvl="1"/>
            <a:r>
              <a:rPr lang="en-US" sz="2000" dirty="0" smtClean="0"/>
              <a:t>Alice’s e-mail server sends e-mail to Bob’s server using SMTP</a:t>
            </a:r>
          </a:p>
          <a:p>
            <a:pPr lvl="1"/>
            <a:r>
              <a:rPr lang="en-US" sz="2000" dirty="0" smtClean="0"/>
              <a:t>Bob’s e-mail client uses 1 of 3 protocols</a:t>
            </a:r>
          </a:p>
          <a:p>
            <a:pPr lvl="2"/>
            <a:r>
              <a:rPr lang="en-US" sz="1800" dirty="0" smtClean="0"/>
              <a:t>Post Office Protocol Version 3 (POP3)</a:t>
            </a:r>
          </a:p>
          <a:p>
            <a:pPr lvl="3"/>
            <a:r>
              <a:rPr lang="en-US" sz="1600" dirty="0" smtClean="0"/>
              <a:t>Download mail to client; supports download-&amp;-delete, download-&amp;-keep</a:t>
            </a:r>
          </a:p>
          <a:p>
            <a:pPr lvl="2"/>
            <a:r>
              <a:rPr lang="en-US" sz="1800" dirty="0" smtClean="0"/>
              <a:t>Internet Mail Access Protocol (IMAP)</a:t>
            </a:r>
          </a:p>
          <a:p>
            <a:pPr lvl="3"/>
            <a:r>
              <a:rPr lang="en-US" sz="1600" dirty="0" smtClean="0"/>
              <a:t>Read mail on server</a:t>
            </a:r>
          </a:p>
          <a:p>
            <a:pPr lvl="2"/>
            <a:r>
              <a:rPr lang="en-US" sz="1800" dirty="0" smtClean="0"/>
              <a:t>Hyper Text Transfer Protocol (HTTP)</a:t>
            </a:r>
          </a:p>
          <a:p>
            <a:pPr lvl="3"/>
            <a:r>
              <a:rPr lang="en-US" sz="1600" dirty="0" smtClean="0"/>
              <a:t>Read mail on server; for web-based e-mail clients</a:t>
            </a:r>
          </a:p>
        </p:txBody>
      </p:sp>
      <p:pic>
        <p:nvPicPr>
          <p:cNvPr id="6" name="Picture 5" descr="Email user perspective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339850"/>
            <a:ext cx="7106225" cy="1022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SMTP: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Used by sender’s e-mail client and by all e-mail servers</a:t>
            </a:r>
          </a:p>
          <a:p>
            <a:r>
              <a:rPr lang="en-US" sz="2400" dirty="0" smtClean="0"/>
              <a:t>When Alice sends an e-mail to Bob</a:t>
            </a:r>
          </a:p>
          <a:p>
            <a:pPr lvl="1"/>
            <a:r>
              <a:rPr lang="en-US" sz="2000" dirty="0" smtClean="0"/>
              <a:t>Alice’s e-mail client (SMTP client) sends e-mail to Alice’s e-mail server (SMTP server)</a:t>
            </a:r>
          </a:p>
          <a:p>
            <a:pPr lvl="1"/>
            <a:r>
              <a:rPr lang="en-US" sz="2000" dirty="0" smtClean="0"/>
              <a:t>Alice’s e-mail server (SMTP client) sends e-mail to Bob’s e-mail server (SMTP server)</a:t>
            </a:r>
          </a:p>
          <a:p>
            <a:pPr lvl="1"/>
            <a:r>
              <a:rPr lang="en-US" sz="2000" dirty="0" smtClean="0"/>
              <a:t>Each e-mail server</a:t>
            </a:r>
          </a:p>
          <a:p>
            <a:pPr lvl="2"/>
            <a:r>
              <a:rPr lang="en-US" sz="1800" dirty="0" smtClean="0"/>
              <a:t>Acts as SMTP client (when sending e-mail)</a:t>
            </a:r>
          </a:p>
          <a:p>
            <a:pPr lvl="3"/>
            <a:r>
              <a:rPr lang="en-US" sz="1600" dirty="0" smtClean="0"/>
              <a:t>Uses message queue</a:t>
            </a:r>
          </a:p>
          <a:p>
            <a:pPr lvl="4"/>
            <a:r>
              <a:rPr lang="en-US" sz="1400" dirty="0" smtClean="0"/>
              <a:t>Contains e-mails being sent</a:t>
            </a:r>
          </a:p>
          <a:p>
            <a:pPr lvl="4"/>
            <a:r>
              <a:rPr lang="en-US" sz="1400" dirty="0" smtClean="0"/>
              <a:t>Retry sending an e-mail X times, every N minutes; If failure after X times, notify sender</a:t>
            </a:r>
          </a:p>
          <a:p>
            <a:pPr lvl="2"/>
            <a:r>
              <a:rPr lang="en-US" sz="1800" dirty="0" smtClean="0"/>
              <a:t>Acts as SMTP server (when receiving e-mail)</a:t>
            </a:r>
          </a:p>
          <a:p>
            <a:pPr lvl="3"/>
            <a:r>
              <a:rPr lang="en-US" sz="1600" dirty="0" smtClean="0"/>
              <a:t>Has mailbox for each e-mail user</a:t>
            </a:r>
          </a:p>
          <a:p>
            <a:pPr lvl="4"/>
            <a:r>
              <a:rPr lang="en-US" sz="1400" dirty="0" smtClean="0"/>
              <a:t>Contains e-mails sent to this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SMTP: Overview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Originally designed to send text-only messages</a:t>
            </a:r>
          </a:p>
          <a:p>
            <a:pPr lvl="1"/>
            <a:r>
              <a:rPr lang="en-US" sz="2000" dirty="0" smtClean="0"/>
              <a:t>An e-mail contains header lines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From: voorhedp@lemoyne.edu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To: voorhedp@lemoyne.edu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Subject: hello</a:t>
            </a:r>
          </a:p>
          <a:p>
            <a:pPr lvl="1"/>
            <a:r>
              <a:rPr lang="en-US" sz="2000" dirty="0" smtClean="0"/>
              <a:t>And a message body (message text)</a:t>
            </a:r>
          </a:p>
          <a:p>
            <a:pPr lvl="2"/>
            <a:r>
              <a:rPr lang="en-US" sz="1600" dirty="0" smtClean="0"/>
              <a:t>There’s a blank line (</a:t>
            </a:r>
            <a:r>
              <a:rPr lang="en-US" sz="1600" dirty="0" err="1" smtClean="0"/>
              <a:t>CrLf</a:t>
            </a:r>
            <a:r>
              <a:rPr lang="en-US" sz="1600" dirty="0" smtClean="0"/>
              <a:t>) between last header line and message body</a:t>
            </a:r>
          </a:p>
          <a:p>
            <a:r>
              <a:rPr lang="en-US" sz="2400" dirty="0" smtClean="0"/>
              <a:t>MIME (Multipurpose Internet Mail Extensions)</a:t>
            </a:r>
          </a:p>
          <a:p>
            <a:pPr lvl="1"/>
            <a:r>
              <a:rPr lang="en-US" sz="2000" dirty="0" smtClean="0"/>
              <a:t>Allows us to attach files (e.g., images, music) to messages</a:t>
            </a:r>
          </a:p>
          <a:p>
            <a:pPr lvl="1"/>
            <a:r>
              <a:rPr lang="en-US" sz="2000" dirty="0" smtClean="0"/>
              <a:t>RFCs 2045, 2046</a:t>
            </a:r>
          </a:p>
          <a:p>
            <a:pPr lvl="1"/>
            <a:r>
              <a:rPr lang="en-US" sz="2000" dirty="0" smtClean="0"/>
              <a:t>Adds additional header lines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Content-Transfer-Encoding: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Content-Type: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SMTP: Network Services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Reliable data transfer?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Specific bandwidth requirements?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Does an end-to-end delay matter?</a:t>
            </a:r>
          </a:p>
          <a:p>
            <a:pPr lvl="1"/>
            <a:r>
              <a:rPr lang="en-US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1880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SMTP Example</a:t>
            </a:r>
            <a:br>
              <a:rPr lang="en-US" dirty="0" smtClean="0"/>
            </a:br>
            <a:r>
              <a:rPr lang="en-US" sz="2000" dirty="0" smtClean="0"/>
              <a:t>(Alice sends e-mail to Bob)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Alice uses </a:t>
            </a:r>
            <a:r>
              <a:rPr lang="en-US" sz="2000" b="1" dirty="0" smtClean="0"/>
              <a:t>e-mail client</a:t>
            </a:r>
            <a:r>
              <a:rPr lang="en-US" sz="2000" dirty="0" smtClean="0"/>
              <a:t> software to create e-mail to Bob</a:t>
            </a:r>
          </a:p>
          <a:p>
            <a:pPr lvl="1"/>
            <a:r>
              <a:rPr lang="en-US" sz="1600" dirty="0" smtClean="0"/>
              <a:t>Instructs client software to send message</a:t>
            </a:r>
          </a:p>
          <a:p>
            <a:r>
              <a:rPr lang="en-US" sz="2000" dirty="0" smtClean="0"/>
              <a:t>Alice’s </a:t>
            </a:r>
            <a:r>
              <a:rPr lang="en-US" sz="2000" b="1" dirty="0" smtClean="0"/>
              <a:t>e-mail client</a:t>
            </a:r>
            <a:r>
              <a:rPr lang="en-US" sz="2000" dirty="0" smtClean="0"/>
              <a:t> software:</a:t>
            </a:r>
          </a:p>
          <a:p>
            <a:pPr lvl="1"/>
            <a:r>
              <a:rPr lang="en-US" sz="1600" dirty="0" smtClean="0"/>
              <a:t>Creates TCP connection with her e-mail server (port 25)</a:t>
            </a:r>
          </a:p>
          <a:p>
            <a:pPr lvl="1"/>
            <a:r>
              <a:rPr lang="en-US" sz="1600" dirty="0" smtClean="0"/>
              <a:t>Sends message to her e-mail server (port 25)</a:t>
            </a:r>
          </a:p>
          <a:p>
            <a:pPr lvl="1"/>
            <a:r>
              <a:rPr lang="en-US" sz="1600" dirty="0" smtClean="0"/>
              <a:t>Destroys TCP connection with her e-mail server (port 25)</a:t>
            </a:r>
          </a:p>
          <a:p>
            <a:r>
              <a:rPr lang="en-US" sz="2000" dirty="0" smtClean="0"/>
              <a:t>Alice’s e-mail server:</a:t>
            </a:r>
          </a:p>
          <a:p>
            <a:pPr lvl="1"/>
            <a:r>
              <a:rPr lang="en-US" sz="1600" dirty="0" smtClean="0"/>
              <a:t>Creates TCP connection with Bob’s e-mail server (port 25)</a:t>
            </a:r>
          </a:p>
          <a:p>
            <a:pPr lvl="1"/>
            <a:r>
              <a:rPr lang="en-US" sz="1600" dirty="0" smtClean="0"/>
              <a:t>Sends ALL messages in queue destined for this e-mail server (port 25)</a:t>
            </a:r>
          </a:p>
          <a:p>
            <a:pPr lvl="1"/>
            <a:r>
              <a:rPr lang="en-US" sz="1600" dirty="0" smtClean="0"/>
              <a:t>Destroys TCP connection with Bob’s e-mail server (port 25)</a:t>
            </a:r>
          </a:p>
          <a:p>
            <a:r>
              <a:rPr lang="en-US" sz="2000" dirty="0" smtClean="0"/>
              <a:t>Bob’s e-mail server:</a:t>
            </a:r>
          </a:p>
          <a:p>
            <a:pPr lvl="1"/>
            <a:r>
              <a:rPr lang="en-US" sz="1600" dirty="0" smtClean="0"/>
              <a:t>Put’s e-mail from Alice in Bob’s mailbox</a:t>
            </a:r>
          </a:p>
          <a:p>
            <a:r>
              <a:rPr lang="en-US" sz="2000" dirty="0" smtClean="0"/>
              <a:t>At Bob’s convenience:</a:t>
            </a:r>
          </a:p>
          <a:p>
            <a:pPr lvl="1"/>
            <a:r>
              <a:rPr lang="en-US" sz="1600" dirty="0" smtClean="0"/>
              <a:t>Uses his e-mail client software to read Alice’s message</a:t>
            </a:r>
          </a:p>
        </p:txBody>
      </p:sp>
      <p:pic>
        <p:nvPicPr>
          <p:cNvPr id="5" name="Picture 4" descr="Email SMTP connections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57200"/>
            <a:ext cx="3047619" cy="761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SMTP Example</a:t>
            </a:r>
            <a:br>
              <a:rPr lang="en-US" dirty="0" smtClean="0"/>
            </a:br>
            <a:r>
              <a:rPr lang="en-US" sz="2000" dirty="0" smtClean="0"/>
              <a:t>(Without Authentication)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telnet smtp.gmail.com 25		</a:t>
            </a:r>
            <a:r>
              <a:rPr lang="en-US" sz="1200" dirty="0" smtClean="0">
                <a:solidFill>
                  <a:srgbClr val="7030A0"/>
                </a:solidFill>
              </a:rPr>
              <a:t>create connection to an SMTP server</a:t>
            </a:r>
            <a:endParaRPr lang="en-US" sz="12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220 mx.google.com ESMTP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EHLO lemoyne.edu</a:t>
            </a:r>
            <a:r>
              <a:rPr lang="en-US" sz="1200" dirty="0" smtClean="0"/>
              <a:t>			</a:t>
            </a:r>
            <a:r>
              <a:rPr lang="en-US" sz="1200" dirty="0" smtClean="0">
                <a:solidFill>
                  <a:srgbClr val="7030A0"/>
                </a:solidFill>
              </a:rPr>
              <a:t>extended hello; senders domain</a:t>
            </a: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250-mx.google.com at your service, [192.231.124.16]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MAIL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FROM:voorhedp@lemoyne.edu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solidFill>
                  <a:srgbClr val="7030A0"/>
                </a:solidFill>
              </a:rPr>
              <a:t>initiate message transmission</a:t>
            </a:r>
            <a:endParaRPr lang="en-US" sz="12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250 voorhedp@lemoyne.edu ... Sender ok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RCPT TO:&lt;voorhedp@lemoyne.edu&gt;</a:t>
            </a: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250 voorhedp@lemoyne.edu ... Recipient ok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/>
              <a:t>DATA				</a:t>
            </a:r>
            <a:r>
              <a:rPr lang="en-US" sz="1200" dirty="0" smtClean="0">
                <a:solidFill>
                  <a:srgbClr val="7030A0"/>
                </a:solidFill>
              </a:rPr>
              <a:t>start message text</a:t>
            </a: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354 Enter mail, end with “.” on a line by itself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Hi Dave,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 hope you don’t mind that I am sending a message to myself!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dirty="0" smtClean="0">
                <a:cs typeface="Courier New" pitchFamily="49" charset="0"/>
              </a:rPr>
              <a:t>				</a:t>
            </a:r>
            <a:r>
              <a:rPr lang="en-US" sz="1200" dirty="0" smtClean="0">
                <a:solidFill>
                  <a:srgbClr val="7030A0"/>
                </a:solidFill>
                <a:cs typeface="Courier New" pitchFamily="49" charset="0"/>
              </a:rPr>
              <a:t>terminate message text</a:t>
            </a: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250 Message accepted for delivery</a:t>
            </a:r>
          </a:p>
          <a:p>
            <a:r>
              <a:rPr lang="en-US" sz="1600" dirty="0" smtClean="0"/>
              <a:t>SMTP </a:t>
            </a:r>
            <a:r>
              <a:rPr lang="en-US" sz="1600" b="1" dirty="0" smtClean="0"/>
              <a:t>Client</a:t>
            </a:r>
            <a:r>
              <a:rPr lang="en-US" sz="1600" dirty="0" smtClean="0"/>
              <a:t>:	</a:t>
            </a:r>
            <a:r>
              <a:rPr lang="en-US" sz="1200" dirty="0" smtClean="0"/>
              <a:t>QUIT</a:t>
            </a:r>
          </a:p>
          <a:p>
            <a:r>
              <a:rPr lang="en-US" sz="1600" dirty="0" smtClean="0"/>
              <a:t>SMTP Server: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221 mx.google.com closing connection</a:t>
            </a:r>
          </a:p>
        </p:txBody>
      </p:sp>
      <p:pic>
        <p:nvPicPr>
          <p:cNvPr id="5" name="Picture 4" descr="Email SMTP connections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57200"/>
            <a:ext cx="3047619" cy="761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SMTP: Support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SMTP provide and/or support:</a:t>
            </a:r>
          </a:p>
          <a:p>
            <a:pPr lvl="1"/>
            <a:r>
              <a:rPr lang="en-US" sz="2000" dirty="0" smtClean="0"/>
              <a:t>Confidentiality?</a:t>
            </a:r>
          </a:p>
          <a:p>
            <a:pPr lvl="2"/>
            <a:r>
              <a:rPr lang="en-US" sz="1800" dirty="0" smtClean="0"/>
              <a:t>No</a:t>
            </a:r>
          </a:p>
          <a:p>
            <a:pPr lvl="3"/>
            <a:r>
              <a:rPr lang="en-US" sz="1600" dirty="0" smtClean="0"/>
              <a:t>Message sent in plaintext</a:t>
            </a:r>
          </a:p>
          <a:p>
            <a:pPr lvl="3"/>
            <a:r>
              <a:rPr lang="en-US" sz="1600" dirty="0" smtClean="0"/>
              <a:t>Attached files sent as-is</a:t>
            </a:r>
          </a:p>
          <a:p>
            <a:pPr lvl="2"/>
            <a:r>
              <a:rPr lang="en-US" sz="1800" dirty="0" smtClean="0"/>
              <a:t>Types of attacks</a:t>
            </a:r>
          </a:p>
          <a:p>
            <a:pPr lvl="3"/>
            <a:r>
              <a:rPr lang="en-US" sz="1600" dirty="0" smtClean="0"/>
              <a:t>Man-in-the-middle</a:t>
            </a:r>
          </a:p>
          <a:p>
            <a:pPr lvl="4"/>
            <a:r>
              <a:rPr lang="en-US" sz="1400" dirty="0" smtClean="0"/>
              <a:t>Copy plaintext message and/or attached file data</a:t>
            </a:r>
          </a:p>
          <a:p>
            <a:pPr lvl="3"/>
            <a:r>
              <a:rPr lang="en-US" sz="1600" dirty="0" smtClean="0"/>
              <a:t>Spoofing</a:t>
            </a:r>
          </a:p>
          <a:p>
            <a:pPr lvl="4"/>
            <a:r>
              <a:rPr lang="en-US" sz="1400" dirty="0" smtClean="0"/>
              <a:t>Change FROM address (pretend to be a valid user)</a:t>
            </a:r>
          </a:p>
          <a:p>
            <a:pPr lvl="3"/>
            <a:r>
              <a:rPr lang="en-US" dirty="0" smtClean="0"/>
              <a:t>Denial-of-service, distributed denial-of-service</a:t>
            </a:r>
          </a:p>
          <a:p>
            <a:pPr lvl="4"/>
            <a:r>
              <a:rPr lang="en-US" sz="1400" dirty="0" smtClean="0"/>
              <a:t>Overwhelm an email server with spoofed messages</a:t>
            </a:r>
          </a:p>
        </p:txBody>
      </p:sp>
    </p:spTree>
    <p:extLst>
      <p:ext uri="{BB962C8B-B14F-4D97-AF65-F5344CB8AC3E}">
        <p14:creationId xmlns:p14="http://schemas.microsoft.com/office/powerpoint/2010/main" val="24571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Some Network Apps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53819"/>
              </p:ext>
            </p:extLst>
          </p:nvPr>
        </p:nvGraphicFramePr>
        <p:xfrm>
          <a:off x="457200" y="1600200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Reliable data transfer needed?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dirty="0" smtClean="0"/>
                        <a:t>Sensitive?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 transfer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Elastic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E-mail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Elastic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 documents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Elastic (few Kbps)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Real-time audio/video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Loss-tolerant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Audio: few Kbps –</a:t>
                      </a:r>
                      <a:r>
                        <a:rPr lang="en-US" sz="1600" baseline="0" dirty="0" smtClean="0"/>
                        <a:t> 1</a:t>
                      </a:r>
                      <a:r>
                        <a:rPr lang="en-US" sz="1600" dirty="0" smtClean="0"/>
                        <a:t>Mbps</a:t>
                      </a:r>
                    </a:p>
                    <a:p>
                      <a:r>
                        <a:rPr lang="en-US" sz="1600" dirty="0" smtClean="0"/>
                        <a:t>Video:</a:t>
                      </a:r>
                      <a:r>
                        <a:rPr lang="en-US" sz="1600" baseline="0" dirty="0" smtClean="0"/>
                        <a:t> 10Kbps – 2Mbps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Yes: 100’s of </a:t>
                      </a:r>
                      <a:r>
                        <a:rPr lang="en-US" sz="1600" dirty="0" err="1" smtClean="0"/>
                        <a:t>msec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Stored audio/video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Loss-tolerant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 as above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Yes: few seconds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Interactive</a:t>
                      </a:r>
                      <a:r>
                        <a:rPr lang="en-US" sz="1600" baseline="0" dirty="0" smtClean="0"/>
                        <a:t> games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Loss-tolerant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Few</a:t>
                      </a:r>
                      <a:r>
                        <a:rPr lang="en-US" sz="1600" baseline="0" dirty="0" smtClean="0"/>
                        <a:t> Kbps – 10Kbps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Yes: 100’s of </a:t>
                      </a:r>
                      <a:r>
                        <a:rPr lang="en-US" sz="1600" dirty="0" err="1" smtClean="0"/>
                        <a:t>msec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Instant messaging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Elastic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 and</a:t>
                      </a:r>
                      <a:r>
                        <a:rPr lang="en-US" sz="1600" baseline="0" dirty="0" smtClean="0"/>
                        <a:t> 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4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SMTP: </a:t>
            </a:r>
            <a:r>
              <a:rPr lang="en-US" dirty="0"/>
              <a:t>Support Security?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SMTP provide and/or support:</a:t>
            </a:r>
          </a:p>
          <a:p>
            <a:pPr lvl="1"/>
            <a:r>
              <a:rPr lang="en-US" sz="2000" dirty="0" smtClean="0"/>
              <a:t>Integrity?</a:t>
            </a:r>
          </a:p>
          <a:p>
            <a:pPr lvl="2"/>
            <a:r>
              <a:rPr lang="en-US" sz="1800" dirty="0" smtClean="0"/>
              <a:t>No</a:t>
            </a:r>
          </a:p>
          <a:p>
            <a:pPr lvl="3"/>
            <a:r>
              <a:rPr lang="en-US" sz="1600" dirty="0" smtClean="0"/>
              <a:t>Relies only on checksums at lower layers of protocol stack</a:t>
            </a:r>
            <a:endParaRPr lang="en-US" sz="1800" dirty="0" smtClean="0"/>
          </a:p>
          <a:p>
            <a:pPr lvl="2"/>
            <a:r>
              <a:rPr lang="en-US" sz="1800" dirty="0" smtClean="0"/>
              <a:t>Types of attacks</a:t>
            </a:r>
          </a:p>
          <a:p>
            <a:pPr lvl="3"/>
            <a:r>
              <a:rPr lang="en-US" sz="1600" dirty="0" smtClean="0"/>
              <a:t>Man-in-the-middle</a:t>
            </a:r>
          </a:p>
          <a:p>
            <a:pPr lvl="4"/>
            <a:r>
              <a:rPr lang="en-US" sz="1400" dirty="0" smtClean="0"/>
              <a:t>Modify plaintext message or file data</a:t>
            </a:r>
          </a:p>
          <a:p>
            <a:pPr lvl="3"/>
            <a:r>
              <a:rPr lang="en-US" sz="1600" dirty="0" smtClean="0"/>
              <a:t>Spoofing</a:t>
            </a:r>
          </a:p>
          <a:p>
            <a:pPr lvl="4"/>
            <a:r>
              <a:rPr lang="en-US" sz="1400" dirty="0"/>
              <a:t>Change FROM address (pretend to be a valid user)</a:t>
            </a:r>
          </a:p>
          <a:p>
            <a:pPr lvl="1"/>
            <a:r>
              <a:rPr lang="en-US" sz="2000" dirty="0" smtClean="0"/>
              <a:t>Availability?</a:t>
            </a:r>
          </a:p>
          <a:p>
            <a:pPr lvl="2"/>
            <a:r>
              <a:rPr lang="en-US" sz="1600" dirty="0" smtClean="0"/>
              <a:t>Easy to send lots of spoofed emails to a server</a:t>
            </a:r>
          </a:p>
        </p:txBody>
      </p:sp>
    </p:spTree>
    <p:extLst>
      <p:ext uri="{BB962C8B-B14F-4D97-AF65-F5344CB8AC3E}">
        <p14:creationId xmlns:p14="http://schemas.microsoft.com/office/powerpoint/2010/main" val="42188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SMTP: </a:t>
            </a:r>
            <a:r>
              <a:rPr lang="en-US" dirty="0"/>
              <a:t>Support Security?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SMTP provide and/or support:</a:t>
            </a:r>
          </a:p>
          <a:p>
            <a:pPr lvl="1"/>
            <a:r>
              <a:rPr lang="en-US" sz="2000" dirty="0" smtClean="0"/>
              <a:t>Non-repudiation?</a:t>
            </a:r>
          </a:p>
          <a:p>
            <a:pPr lvl="2"/>
            <a:r>
              <a:rPr lang="en-US" sz="1600" dirty="0" smtClean="0"/>
              <a:t>Protocol does not require recording/logging of email messages</a:t>
            </a:r>
          </a:p>
          <a:p>
            <a:pPr lvl="1"/>
            <a:r>
              <a:rPr lang="en-US" sz="2000" dirty="0" smtClean="0"/>
              <a:t>Assurance?</a:t>
            </a:r>
          </a:p>
          <a:p>
            <a:pPr lvl="2"/>
            <a:r>
              <a:rPr lang="en-US" sz="1600" dirty="0" smtClean="0"/>
              <a:t>No</a:t>
            </a:r>
          </a:p>
          <a:p>
            <a:pPr lvl="1"/>
            <a:r>
              <a:rPr lang="en-US" sz="2000" dirty="0" smtClean="0"/>
              <a:t>Authenticity?</a:t>
            </a:r>
          </a:p>
          <a:p>
            <a:pPr lvl="2"/>
            <a:r>
              <a:rPr lang="en-US" sz="1600" dirty="0" smtClean="0"/>
              <a:t>Only between email client and authenticated user’s email server</a:t>
            </a:r>
          </a:p>
          <a:p>
            <a:pPr lvl="1"/>
            <a:r>
              <a:rPr lang="en-US" sz="2000" dirty="0" smtClean="0"/>
              <a:t>Anonymity?</a:t>
            </a:r>
          </a:p>
          <a:p>
            <a:pPr lvl="2"/>
            <a:r>
              <a:rPr lang="en-US" sz="1600" dirty="0" smtClean="0"/>
              <a:t>No, since FROM must be specified (even though this is easily spoofed)</a:t>
            </a:r>
          </a:p>
        </p:txBody>
      </p:sp>
    </p:spTree>
    <p:extLst>
      <p:ext uri="{BB962C8B-B14F-4D97-AF65-F5344CB8AC3E}">
        <p14:creationId xmlns:p14="http://schemas.microsoft.com/office/powerpoint/2010/main" val="31638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SMTPS: SMTP 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Application layer</a:t>
            </a:r>
          </a:p>
          <a:p>
            <a:pPr lvl="1"/>
            <a:r>
              <a:rPr lang="en-US" sz="2000" dirty="0" smtClean="0"/>
              <a:t>Continues to use SMTP as designed</a:t>
            </a:r>
          </a:p>
          <a:p>
            <a:r>
              <a:rPr lang="en-US" sz="2400" dirty="0" smtClean="0"/>
              <a:t>Transport layer</a:t>
            </a:r>
          </a:p>
          <a:p>
            <a:pPr lvl="1"/>
            <a:r>
              <a:rPr lang="en-US" sz="2000" dirty="0" smtClean="0"/>
              <a:t>Connection is secured using:</a:t>
            </a:r>
          </a:p>
          <a:p>
            <a:pPr lvl="2"/>
            <a:r>
              <a:rPr lang="en-US" sz="1800" dirty="0" smtClean="0"/>
              <a:t>TLS (Transport Layer Security)	newer</a:t>
            </a:r>
          </a:p>
          <a:p>
            <a:pPr lvl="2"/>
            <a:r>
              <a:rPr lang="en-US" sz="1800" dirty="0" smtClean="0"/>
              <a:t>SSL (Secure Sockets Layer) or</a:t>
            </a:r>
          </a:p>
          <a:p>
            <a:pPr lvl="1"/>
            <a:r>
              <a:rPr lang="en-US" sz="2000" dirty="0" smtClean="0"/>
              <a:t>Ensures confidentiality (using crypto) and integrity (using a message integrity check)</a:t>
            </a:r>
          </a:p>
          <a:p>
            <a:r>
              <a:rPr lang="en-US" sz="2400" dirty="0" smtClean="0"/>
              <a:t>Not an end-to-end security mechanism</a:t>
            </a:r>
          </a:p>
          <a:p>
            <a:pPr lvl="1"/>
            <a:r>
              <a:rPr lang="en-US" sz="2000" dirty="0" smtClean="0"/>
              <a:t>May </a:t>
            </a:r>
            <a:r>
              <a:rPr lang="en-US" sz="2000" dirty="0"/>
              <a:t>19, </a:t>
            </a:r>
            <a:r>
              <a:rPr lang="en-US" sz="2000" dirty="0" smtClean="0"/>
              <a:t>2014. </a:t>
            </a:r>
            <a:r>
              <a:rPr lang="en-US" sz="2000" dirty="0" smtClean="0">
                <a:hlinkClick r:id="rId2"/>
              </a:rPr>
              <a:t>The </a:t>
            </a:r>
            <a:r>
              <a:rPr lang="en-US" sz="2000" dirty="0">
                <a:hlinkClick r:id="rId2"/>
              </a:rPr>
              <a:t>Only Email System The NSA Can't </a:t>
            </a:r>
            <a:r>
              <a:rPr lang="en-US" sz="2000" dirty="0" smtClean="0">
                <a:hlinkClick r:id="rId2"/>
              </a:rPr>
              <a:t>Access</a:t>
            </a:r>
            <a:r>
              <a:rPr lang="en-US" sz="2000" dirty="0" smtClean="0"/>
              <a:t>. Forbes.</a:t>
            </a:r>
            <a:endParaRPr lang="en-US" sz="2000" dirty="0"/>
          </a:p>
          <a:p>
            <a:pPr lvl="1"/>
            <a:r>
              <a:rPr lang="en-US" sz="2000" dirty="0" smtClean="0"/>
              <a:t>Aug </a:t>
            </a:r>
            <a:r>
              <a:rPr lang="en-US" sz="2000" dirty="0"/>
              <a:t>9, </a:t>
            </a:r>
            <a:r>
              <a:rPr lang="en-US" sz="2000" dirty="0" smtClean="0"/>
              <a:t>2013. </a:t>
            </a:r>
            <a:r>
              <a:rPr lang="en-US" sz="2000" dirty="0" smtClean="0">
                <a:hlinkClick r:id="rId3"/>
              </a:rPr>
              <a:t>What </a:t>
            </a:r>
            <a:r>
              <a:rPr lang="en-US" sz="2000" dirty="0">
                <a:hlinkClick r:id="rId3"/>
              </a:rPr>
              <a:t>Are Your Options Now For Secure Email</a:t>
            </a:r>
            <a:r>
              <a:rPr lang="en-US" sz="2000" dirty="0" smtClean="0">
                <a:hlinkClick r:id="rId3"/>
              </a:rPr>
              <a:t>?</a:t>
            </a:r>
            <a:r>
              <a:rPr lang="en-US" sz="2000" dirty="0" smtClean="0"/>
              <a:t> Popular Science.</a:t>
            </a:r>
          </a:p>
        </p:txBody>
      </p:sp>
    </p:spTree>
    <p:extLst>
      <p:ext uri="{BB962C8B-B14F-4D97-AF65-F5344CB8AC3E}">
        <p14:creationId xmlns:p14="http://schemas.microsoft.com/office/powerpoint/2010/main" val="16835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 (DNS)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 directory service for the Internet</a:t>
            </a:r>
          </a:p>
          <a:p>
            <a:pPr lvl="2"/>
            <a:r>
              <a:rPr lang="en-US" dirty="0" smtClean="0"/>
              <a:t>Translates names to IP addresses (and vice versa)</a:t>
            </a:r>
          </a:p>
          <a:p>
            <a:pPr lvl="1"/>
            <a:r>
              <a:rPr lang="en-US" dirty="0" smtClean="0"/>
              <a:t>Used by other app layer protocols (e.g., FTP, SMTP, HTTP) to resolve user-supplied host names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sz="2000" dirty="0"/>
              <a:t>A very old protocol</a:t>
            </a:r>
          </a:p>
          <a:p>
            <a:pPr lvl="2"/>
            <a:r>
              <a:rPr lang="en-US" sz="1600" dirty="0"/>
              <a:t>First version in </a:t>
            </a:r>
            <a:r>
              <a:rPr lang="en-US" sz="1600" dirty="0" smtClean="0"/>
              <a:t>1983 </a:t>
            </a:r>
            <a:r>
              <a:rPr lang="en-US" sz="1600" dirty="0"/>
              <a:t>(RFC </a:t>
            </a:r>
            <a:r>
              <a:rPr lang="en-US" sz="1600" dirty="0" smtClean="0"/>
              <a:t>882)</a:t>
            </a:r>
            <a:endParaRPr lang="en-US" sz="1600" dirty="0"/>
          </a:p>
          <a:p>
            <a:pPr lvl="2"/>
            <a:r>
              <a:rPr lang="en-US" sz="1600" dirty="0"/>
              <a:t>Latest update in </a:t>
            </a:r>
            <a:r>
              <a:rPr lang="en-US" sz="1600" dirty="0" smtClean="0"/>
              <a:t>1987 (RFC 1034 &amp; 1035)</a:t>
            </a:r>
          </a:p>
          <a:p>
            <a:pPr lvl="2"/>
            <a:r>
              <a:rPr lang="en-US" sz="1600" dirty="0" smtClean="0"/>
              <a:t>Other informational RFCs have been published since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57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Distributed Architecture</a:t>
            </a:r>
          </a:p>
          <a:p>
            <a:pPr lvl="1"/>
            <a:r>
              <a:rPr lang="en-US" sz="2000" dirty="0" smtClean="0"/>
              <a:t>To divide workload of managing host names</a:t>
            </a:r>
          </a:p>
          <a:p>
            <a:pPr lvl="1"/>
            <a:r>
              <a:rPr lang="en-US" sz="2000" dirty="0" smtClean="0"/>
              <a:t>Five types </a:t>
            </a:r>
            <a:r>
              <a:rPr lang="en-US" sz="2000" dirty="0"/>
              <a:t>of DNS </a:t>
            </a:r>
            <a:r>
              <a:rPr lang="en-US" sz="2000" dirty="0" smtClean="0"/>
              <a:t>servers</a:t>
            </a:r>
            <a:endParaRPr lang="en-US" sz="2000" dirty="0"/>
          </a:p>
          <a:p>
            <a:pPr lvl="2"/>
            <a:r>
              <a:rPr lang="en-US" sz="1600" dirty="0" smtClean="0"/>
              <a:t>Root</a:t>
            </a:r>
          </a:p>
          <a:p>
            <a:pPr lvl="2"/>
            <a:r>
              <a:rPr lang="en-US" sz="1600" dirty="0" smtClean="0"/>
              <a:t>TLD (</a:t>
            </a:r>
            <a:r>
              <a:rPr lang="en-US" sz="1600" dirty="0"/>
              <a:t>Top Level Domain</a:t>
            </a:r>
            <a:r>
              <a:rPr lang="en-US" sz="1600" dirty="0" smtClean="0"/>
              <a:t>)</a:t>
            </a:r>
            <a:endParaRPr lang="en-US" sz="1600" dirty="0"/>
          </a:p>
          <a:p>
            <a:pPr lvl="2"/>
            <a:r>
              <a:rPr lang="en-US" sz="1600" dirty="0" smtClean="0"/>
              <a:t>Primary</a:t>
            </a:r>
          </a:p>
          <a:p>
            <a:pPr lvl="2"/>
            <a:r>
              <a:rPr lang="en-US" sz="1600" dirty="0" smtClean="0"/>
              <a:t>Secondary</a:t>
            </a:r>
          </a:p>
          <a:p>
            <a:pPr lvl="2"/>
            <a:r>
              <a:rPr lang="en-US" sz="1600" dirty="0" smtClean="0"/>
              <a:t>Caching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60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Architecture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Root servers</a:t>
            </a:r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root DNS servers; primary source for doing name </a:t>
            </a:r>
            <a:r>
              <a:rPr lang="en-US" sz="2000" dirty="0" smtClean="0"/>
              <a:t>resolution</a:t>
            </a:r>
          </a:p>
          <a:p>
            <a:pPr lvl="1"/>
            <a:r>
              <a:rPr lang="en-US" sz="2000" dirty="0" smtClean="0"/>
              <a:t>Does </a:t>
            </a:r>
            <a:r>
              <a:rPr lang="en-US" sz="2000" dirty="0"/>
              <a:t>not store hostnames, </a:t>
            </a:r>
            <a:r>
              <a:rPr lang="en-US" sz="2000" dirty="0" smtClean="0"/>
              <a:t>contains </a:t>
            </a:r>
            <a:r>
              <a:rPr lang="en-US" sz="2000" dirty="0"/>
              <a:t>pointers to other </a:t>
            </a:r>
            <a:r>
              <a:rPr lang="en-US" sz="2000" dirty="0" smtClean="0"/>
              <a:t>DNS servers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reverse lookups, roots maintain lists of </a:t>
            </a:r>
            <a:r>
              <a:rPr lang="en-US" sz="2000" dirty="0" smtClean="0"/>
              <a:t>subnets </a:t>
            </a:r>
            <a:r>
              <a:rPr lang="en-US" sz="2000" dirty="0"/>
              <a:t>and servers that manage the </a:t>
            </a:r>
            <a:r>
              <a:rPr lang="en-US" sz="2000" dirty="0" smtClean="0"/>
              <a:t>subnets</a:t>
            </a:r>
          </a:p>
          <a:p>
            <a:pPr lvl="1"/>
            <a:r>
              <a:rPr lang="en-US" sz="2000" dirty="0" smtClean="0"/>
              <a:t>Official </a:t>
            </a:r>
            <a:r>
              <a:rPr lang="en-US" sz="2000" dirty="0"/>
              <a:t>list of root </a:t>
            </a:r>
            <a:r>
              <a:rPr lang="en-US" sz="2000" dirty="0" smtClean="0"/>
              <a:t>servers </a:t>
            </a:r>
            <a:r>
              <a:rPr lang="en-US" sz="2000" dirty="0"/>
              <a:t>at </a:t>
            </a:r>
            <a:r>
              <a:rPr lang="en-US" sz="2000" dirty="0" smtClean="0">
                <a:hlinkClick r:id="rId2"/>
              </a:rPr>
              <a:t>www.root-servers.org</a:t>
            </a:r>
            <a:endParaRPr lang="en-US" sz="2000" dirty="0" smtClean="0"/>
          </a:p>
          <a:p>
            <a:r>
              <a:rPr lang="en-US" sz="2400" dirty="0" smtClean="0"/>
              <a:t>Three types of TLD (</a:t>
            </a:r>
            <a:r>
              <a:rPr lang="en-US" sz="2400" dirty="0"/>
              <a:t>Top Level Domain</a:t>
            </a:r>
            <a:r>
              <a:rPr lang="en-US" sz="2400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servers</a:t>
            </a:r>
            <a:endParaRPr lang="en-US" sz="2400" dirty="0"/>
          </a:p>
          <a:p>
            <a:pPr lvl="1"/>
            <a:r>
              <a:rPr lang="en-US" sz="2000" dirty="0" err="1"/>
              <a:t>gTLD</a:t>
            </a:r>
            <a:r>
              <a:rPr lang="en-US" sz="2000" dirty="0"/>
              <a:t> (Generic </a:t>
            </a:r>
            <a:r>
              <a:rPr lang="en-US" sz="2000" dirty="0" smtClean="0"/>
              <a:t>TLD) </a:t>
            </a:r>
            <a:r>
              <a:rPr lang="en-US" sz="2000" dirty="0"/>
              <a:t>e.g., </a:t>
            </a:r>
            <a:r>
              <a:rPr lang="en-US" sz="2000" dirty="0" smtClean="0"/>
              <a:t>com</a:t>
            </a:r>
            <a:r>
              <a:rPr lang="en-US" sz="2000" dirty="0"/>
              <a:t>, </a:t>
            </a:r>
            <a:r>
              <a:rPr lang="en-US" sz="2000" dirty="0" err="1"/>
              <a:t>edu</a:t>
            </a:r>
            <a:r>
              <a:rPr lang="en-US" sz="2000" dirty="0"/>
              <a:t>, </a:t>
            </a:r>
            <a:r>
              <a:rPr lang="en-US" sz="2000" dirty="0" err="1" smtClean="0"/>
              <a:t>gov</a:t>
            </a:r>
            <a:endParaRPr lang="en-US" sz="2000" dirty="0"/>
          </a:p>
          <a:p>
            <a:pPr lvl="1"/>
            <a:r>
              <a:rPr lang="en-US" sz="2000" dirty="0" err="1"/>
              <a:t>ccTLD</a:t>
            </a:r>
            <a:r>
              <a:rPr lang="en-US" sz="2000" dirty="0"/>
              <a:t> (Country Code </a:t>
            </a:r>
            <a:r>
              <a:rPr lang="en-US" sz="2000" dirty="0" smtClean="0"/>
              <a:t>TLD) i.e., one </a:t>
            </a:r>
            <a:r>
              <a:rPr lang="en-US" sz="2000" dirty="0"/>
              <a:t>per </a:t>
            </a:r>
            <a:r>
              <a:rPr lang="en-US" sz="2000" dirty="0" smtClean="0"/>
              <a:t>country</a:t>
            </a:r>
            <a:endParaRPr lang="en-US" sz="2000" dirty="0"/>
          </a:p>
          <a:p>
            <a:pPr lvl="1"/>
            <a:r>
              <a:rPr lang="en-US" sz="2000" dirty="0"/>
              <a:t>SLD (Secondary Level </a:t>
            </a:r>
            <a:r>
              <a:rPr lang="en-US" sz="2000" dirty="0" smtClean="0"/>
              <a:t>Domain) defined </a:t>
            </a:r>
            <a:r>
              <a:rPr lang="en-US" sz="2000" dirty="0"/>
              <a:t>by </a:t>
            </a:r>
            <a:r>
              <a:rPr lang="en-US" sz="2000" dirty="0" err="1" smtClean="0"/>
              <a:t>ccTLD</a:t>
            </a:r>
            <a:endParaRPr lang="en-US" sz="2000" dirty="0"/>
          </a:p>
          <a:p>
            <a:pPr lvl="1"/>
            <a:r>
              <a:rPr lang="en-US" sz="2000" dirty="0" smtClean="0"/>
              <a:t>Does </a:t>
            </a:r>
            <a:r>
              <a:rPr lang="en-US" sz="2000" dirty="0"/>
              <a:t>not store hostname, </a:t>
            </a:r>
            <a:r>
              <a:rPr lang="en-US" sz="2000" dirty="0" smtClean="0"/>
              <a:t>contains </a:t>
            </a:r>
            <a:r>
              <a:rPr lang="en-US" sz="2000" dirty="0"/>
              <a:t>pointers to primary name servers for a </a:t>
            </a:r>
            <a:r>
              <a:rPr lang="en-US" sz="2000" dirty="0" smtClean="0"/>
              <a:t>domain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84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Architecture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Primary servers</a:t>
            </a:r>
          </a:p>
          <a:p>
            <a:pPr lvl="1"/>
            <a:r>
              <a:rPr lang="en-US" sz="2000" dirty="0" smtClean="0"/>
              <a:t>1 </a:t>
            </a:r>
            <a:r>
              <a:rPr lang="en-US" sz="2000" dirty="0"/>
              <a:t>per </a:t>
            </a:r>
            <a:r>
              <a:rPr lang="en-US" sz="2000" dirty="0" smtClean="0"/>
              <a:t>domain</a:t>
            </a:r>
          </a:p>
          <a:p>
            <a:pPr lvl="1"/>
            <a:r>
              <a:rPr lang="en-US" sz="2000" dirty="0" smtClean="0"/>
              <a:t>Authoritative </a:t>
            </a:r>
            <a:r>
              <a:rPr lang="en-US" sz="2000" dirty="0"/>
              <a:t>source for specific host name </a:t>
            </a:r>
            <a:r>
              <a:rPr lang="en-US" sz="2000" dirty="0" smtClean="0"/>
              <a:t>resolution</a:t>
            </a:r>
          </a:p>
          <a:p>
            <a:pPr lvl="1"/>
            <a:r>
              <a:rPr lang="en-US" sz="2000" dirty="0" smtClean="0"/>
              <a:t>Owned </a:t>
            </a:r>
            <a:r>
              <a:rPr lang="en-US" sz="2000" dirty="0"/>
              <a:t>and managed by specific </a:t>
            </a:r>
            <a:r>
              <a:rPr lang="en-US" sz="2000" dirty="0" smtClean="0"/>
              <a:t>domains</a:t>
            </a:r>
          </a:p>
          <a:p>
            <a:r>
              <a:rPr lang="en-US" sz="2400" dirty="0" smtClean="0"/>
              <a:t>Secondary servers</a:t>
            </a:r>
          </a:p>
          <a:p>
            <a:pPr lvl="1"/>
            <a:r>
              <a:rPr lang="en-US" sz="2000" dirty="0" smtClean="0"/>
              <a:t>Domain backups</a:t>
            </a:r>
          </a:p>
          <a:p>
            <a:pPr lvl="1"/>
            <a:r>
              <a:rPr lang="en-US" sz="2000" dirty="0" smtClean="0"/>
              <a:t>Provide </a:t>
            </a:r>
            <a:r>
              <a:rPr lang="en-US" sz="2000" dirty="0"/>
              <a:t>authoritative responses but </a:t>
            </a:r>
            <a:r>
              <a:rPr lang="en-US" sz="2000" i="1" dirty="0"/>
              <a:t>may not</a:t>
            </a:r>
            <a:r>
              <a:rPr lang="en-US" sz="2000" dirty="0"/>
              <a:t> be directly owned or managed by the </a:t>
            </a:r>
            <a:r>
              <a:rPr lang="en-US" sz="2000" dirty="0" smtClean="0"/>
              <a:t>domain</a:t>
            </a:r>
          </a:p>
          <a:p>
            <a:pPr lvl="1"/>
            <a:r>
              <a:rPr lang="en-US" sz="2000" dirty="0" smtClean="0"/>
              <a:t>Receive </a:t>
            </a:r>
            <a:r>
              <a:rPr lang="en-US" sz="2000" dirty="0"/>
              <a:t>periodic updates from primary servers called a zone transfer using a TCP </a:t>
            </a:r>
            <a:r>
              <a:rPr lang="en-US" sz="2000" dirty="0" smtClean="0"/>
              <a:t>connection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56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Lookup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Request www.aNewDomain.org</a:t>
            </a:r>
          </a:p>
          <a:p>
            <a:pPr lvl="1"/>
            <a:r>
              <a:rPr lang="en-US" sz="1600" dirty="0"/>
              <a:t>Assumption: first time this domain name is being requested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Root </a:t>
            </a:r>
            <a:r>
              <a:rPr lang="en-US" sz="1600" dirty="0" err="1" smtClean="0"/>
              <a:t>nameserver</a:t>
            </a:r>
            <a:r>
              <a:rPr lang="en-US" sz="1600" dirty="0" smtClean="0"/>
              <a:t> asked for TLD </a:t>
            </a:r>
            <a:r>
              <a:rPr lang="en-US" sz="1600" dirty="0" err="1" smtClean="0"/>
              <a:t>nameserver</a:t>
            </a:r>
            <a:r>
              <a:rPr lang="en-US" sz="1600" dirty="0" smtClean="0"/>
              <a:t> for </a:t>
            </a:r>
            <a:r>
              <a:rPr lang="en-US" sz="1600" b="1" dirty="0" smtClean="0"/>
              <a:t>org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Response is an IP address for the org TLD (</a:t>
            </a:r>
            <a:r>
              <a:rPr lang="en-US" sz="1600" dirty="0" smtClean="0"/>
              <a:t>authoritative)</a:t>
            </a:r>
            <a:endParaRPr lang="en-US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The org </a:t>
            </a:r>
            <a:r>
              <a:rPr lang="en-US" sz="1600" dirty="0" err="1" smtClean="0"/>
              <a:t>nameserver</a:t>
            </a:r>
            <a:r>
              <a:rPr lang="en-US" sz="1600" dirty="0" smtClean="0"/>
              <a:t> asked to lookup </a:t>
            </a:r>
            <a:r>
              <a:rPr lang="en-US" sz="1600" b="1" dirty="0" smtClean="0"/>
              <a:t>aNewDomain.org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Response is an IP address for the aNewDomain.org Primary server (authoritative)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The aNewDomain.org </a:t>
            </a:r>
            <a:r>
              <a:rPr lang="en-US" sz="1600" dirty="0" err="1" smtClean="0"/>
              <a:t>nameserver</a:t>
            </a:r>
            <a:r>
              <a:rPr lang="en-US" sz="1600" dirty="0" smtClean="0"/>
              <a:t> asked to lookup </a:t>
            </a:r>
            <a:r>
              <a:rPr lang="en-US" sz="1600" b="1" dirty="0" smtClean="0"/>
              <a:t>www.aNewDomain.org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Response is IP address for this server</a:t>
            </a:r>
          </a:p>
          <a:p>
            <a:pPr marL="400050"/>
            <a:r>
              <a:rPr lang="en-US" sz="2000" dirty="0" smtClean="0"/>
              <a:t>If every DNS request did this, result would be too much DNS traffic</a:t>
            </a:r>
          </a:p>
          <a:p>
            <a:pPr marL="800100" lvl="1"/>
            <a:r>
              <a:rPr lang="en-US" sz="1600" dirty="0" smtClean="0"/>
              <a:t>Secondary and cache servers used to avoid having to contact </a:t>
            </a:r>
            <a:r>
              <a:rPr lang="en-US" sz="1600" dirty="0" smtClean="0"/>
              <a:t>root, TLD and primary </a:t>
            </a:r>
            <a:r>
              <a:rPr lang="en-US" sz="1600" dirty="0" err="1" smtClean="0"/>
              <a:t>nameservers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0690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Architecture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Caching servers</a:t>
            </a:r>
            <a:endParaRPr lang="en-US" sz="2400" dirty="0"/>
          </a:p>
          <a:p>
            <a:pPr lvl="1"/>
            <a:r>
              <a:rPr lang="en-US" sz="2000" dirty="0" smtClean="0"/>
              <a:t>Speed </a:t>
            </a:r>
            <a:r>
              <a:rPr lang="en-US" sz="2000" dirty="0"/>
              <a:t>for service </a:t>
            </a:r>
            <a:r>
              <a:rPr lang="en-US" sz="2000" dirty="0" smtClean="0"/>
              <a:t>providers</a:t>
            </a:r>
          </a:p>
          <a:p>
            <a:pPr lvl="1"/>
            <a:r>
              <a:rPr lang="en-US" sz="2000" dirty="0" smtClean="0"/>
              <a:t>Caching </a:t>
            </a:r>
            <a:r>
              <a:rPr lang="en-US" sz="2000" dirty="0"/>
              <a:t>DNS servers receive and relay new requests and cache replies for faster </a:t>
            </a:r>
            <a:r>
              <a:rPr lang="en-US" sz="2000" dirty="0" smtClean="0"/>
              <a:t>access</a:t>
            </a:r>
          </a:p>
          <a:p>
            <a:pPr lvl="2"/>
            <a:r>
              <a:rPr lang="en-US" sz="1600" dirty="0" smtClean="0"/>
              <a:t>Provide “unauthenticated” results</a:t>
            </a:r>
          </a:p>
          <a:p>
            <a:pPr lvl="2"/>
            <a:r>
              <a:rPr lang="en-US" sz="1600" dirty="0" smtClean="0"/>
              <a:t>Generated </a:t>
            </a:r>
            <a:r>
              <a:rPr lang="en-US" sz="1600" dirty="0"/>
              <a:t>much faster than if the host needed to query a root, </a:t>
            </a:r>
            <a:r>
              <a:rPr lang="en-US" sz="1600" dirty="0" err="1"/>
              <a:t>ccTLD</a:t>
            </a:r>
            <a:r>
              <a:rPr lang="en-US" sz="1600" dirty="0"/>
              <a:t>, SLD, and primary DNS </a:t>
            </a:r>
            <a:r>
              <a:rPr lang="en-US" sz="1600" dirty="0" smtClean="0"/>
              <a:t>server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/>
              <a:t>DNS reply includes a cache timeout </a:t>
            </a:r>
            <a:r>
              <a:rPr lang="en-US" sz="2000" dirty="0" smtClean="0"/>
              <a:t>duration</a:t>
            </a:r>
          </a:p>
          <a:p>
            <a:pPr lvl="2"/>
            <a:r>
              <a:rPr lang="en-US" sz="1600" dirty="0" smtClean="0"/>
              <a:t>The </a:t>
            </a:r>
            <a:r>
              <a:rPr lang="en-US" sz="1600" dirty="0"/>
              <a:t>data should be held until the information </a:t>
            </a:r>
            <a:r>
              <a:rPr lang="en-US" sz="1600" dirty="0" smtClean="0"/>
              <a:t>expires</a:t>
            </a:r>
          </a:p>
          <a:p>
            <a:pPr lvl="2"/>
            <a:r>
              <a:rPr lang="en-US" sz="1600" dirty="0" smtClean="0"/>
              <a:t>Usually </a:t>
            </a:r>
            <a:r>
              <a:rPr lang="en-US" sz="1600" dirty="0"/>
              <a:t>the duration is between a day and a </a:t>
            </a:r>
            <a:r>
              <a:rPr lang="en-US" sz="1600" dirty="0" smtClean="0"/>
              <a:t>week</a:t>
            </a:r>
          </a:p>
          <a:p>
            <a:pPr lvl="2"/>
            <a:r>
              <a:rPr lang="en-US" sz="1600" dirty="0" smtClean="0"/>
              <a:t>Most </a:t>
            </a:r>
            <a:r>
              <a:rPr lang="en-US" sz="1600" dirty="0"/>
              <a:t>large companies and Internet providers operate caching DNS servers for their customers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50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Network Services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Reliable data transfer?</a:t>
            </a:r>
          </a:p>
          <a:p>
            <a:pPr lvl="1"/>
            <a:r>
              <a:rPr lang="en-US" dirty="0" smtClean="0"/>
              <a:t>No: by </a:t>
            </a:r>
            <a:r>
              <a:rPr lang="en-US" dirty="0"/>
              <a:t>default, DNS is </a:t>
            </a:r>
            <a:r>
              <a:rPr lang="en-US" dirty="0" smtClean="0"/>
              <a:t>connection-less</a:t>
            </a:r>
          </a:p>
          <a:p>
            <a:pPr lvl="2"/>
            <a:r>
              <a:rPr lang="en-US" dirty="0" smtClean="0"/>
              <a:t>Uses (transport layer) UDP and port 53</a:t>
            </a:r>
          </a:p>
          <a:p>
            <a:pPr lvl="1"/>
            <a:r>
              <a:rPr lang="en-US" dirty="0" smtClean="0"/>
              <a:t>Yes: optionally can use connection-oriented</a:t>
            </a:r>
          </a:p>
          <a:p>
            <a:pPr lvl="2"/>
            <a:r>
              <a:rPr lang="en-US" dirty="0" smtClean="0"/>
              <a:t>Uses (transport layer) TCP and port 53</a:t>
            </a:r>
            <a:endParaRPr lang="en-US" dirty="0"/>
          </a:p>
          <a:p>
            <a:r>
              <a:rPr lang="en-US" dirty="0" smtClean="0"/>
              <a:t>Specific bandwidth requirements?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Does an end-to-end delay matter?</a:t>
            </a:r>
          </a:p>
          <a:p>
            <a:pPr lvl="1"/>
            <a:r>
              <a:rPr lang="en-US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1961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Services Provided by</a:t>
            </a:r>
            <a:br>
              <a:rPr lang="en-US" dirty="0" smtClean="0"/>
            </a:br>
            <a:r>
              <a:rPr lang="en-US" dirty="0" smtClean="0"/>
              <a:t>Internet Transport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Connection-oriented</a:t>
            </a:r>
          </a:p>
          <a:p>
            <a:pPr lvl="1"/>
            <a:r>
              <a:rPr lang="en-US" sz="1600" dirty="0" smtClean="0"/>
              <a:t>Client &amp; server exchange control data (handshaking) before app-level messages begin to flow</a:t>
            </a:r>
          </a:p>
          <a:p>
            <a:pPr lvl="1"/>
            <a:r>
              <a:rPr lang="en-US" sz="1600" dirty="0" smtClean="0"/>
              <a:t>Full-duplex connection: messages can be sent in either direction at same time</a:t>
            </a:r>
          </a:p>
          <a:p>
            <a:pPr lvl="1"/>
            <a:r>
              <a:rPr lang="en-US" sz="1600" dirty="0" smtClean="0"/>
              <a:t>Client &amp; server must destroy connection when done sending messages</a:t>
            </a:r>
          </a:p>
          <a:p>
            <a:r>
              <a:rPr lang="en-US" sz="2000" dirty="0" smtClean="0"/>
              <a:t>Reliable transport</a:t>
            </a:r>
          </a:p>
          <a:p>
            <a:pPr lvl="1"/>
            <a:r>
              <a:rPr lang="en-US" sz="1600" dirty="0" smtClean="0"/>
              <a:t>Delivers messages without errors and in proper order</a:t>
            </a:r>
          </a:p>
          <a:p>
            <a:r>
              <a:rPr lang="en-US" sz="2000" dirty="0" smtClean="0"/>
              <a:t>Congestion control</a:t>
            </a:r>
          </a:p>
          <a:p>
            <a:pPr lvl="1"/>
            <a:r>
              <a:rPr lang="en-US" sz="1600" dirty="0" smtClean="0"/>
              <a:t>Can slow-down or speed-up transmission rate between sender and receiver</a:t>
            </a:r>
          </a:p>
          <a:p>
            <a:pPr lvl="1"/>
            <a:r>
              <a:rPr lang="en-US" sz="1600" dirty="0" smtClean="0"/>
              <a:t>Exists for benefit of entire Internet, rather than for benefit of communicating processes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447748"/>
              </p:ext>
            </p:extLst>
          </p:nvPr>
        </p:nvGraphicFramePr>
        <p:xfrm>
          <a:off x="457200" y="1600200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Control Protocol (TCP)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Datagram Protocol (UDP)</a:t>
                      </a:r>
                      <a:endParaRPr lang="en-US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Connection-oriented</a:t>
                      </a:r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Connectionless</a:t>
                      </a:r>
                      <a:endParaRPr lang="en-US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Reliable transport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Unreliable</a:t>
                      </a:r>
                      <a:r>
                        <a:rPr lang="en-US" sz="1400" baseline="0" dirty="0" smtClean="0"/>
                        <a:t> transport</a:t>
                      </a:r>
                      <a:endParaRPr lang="en-US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Has congestion control mechanism</a:t>
                      </a:r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congestion control mechanism</a:t>
                      </a:r>
                      <a:endParaRPr lang="en-US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 minimum transfer rate guarantee</a:t>
                      </a:r>
                      <a:endParaRPr lang="en-US" sz="1400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 delay guarantee</a:t>
                      </a:r>
                      <a:endParaRPr lang="en-US" sz="1400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1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Database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8008938" algn="r"/>
              </a:tabLst>
            </a:pPr>
            <a:r>
              <a:rPr lang="en-US" sz="2400" dirty="0" smtClean="0"/>
              <a:t>A distributed database</a:t>
            </a:r>
          </a:p>
          <a:p>
            <a:pPr lvl="1">
              <a:tabLst>
                <a:tab pos="8008938" algn="r"/>
              </a:tabLst>
            </a:pPr>
            <a:r>
              <a:rPr lang="en-US" sz="2000" dirty="0" smtClean="0"/>
              <a:t>Contains resource records (RRs)</a:t>
            </a:r>
          </a:p>
          <a:p>
            <a:pPr lvl="1">
              <a:tabLst>
                <a:tab pos="8008938" algn="r"/>
              </a:tabLst>
            </a:pPr>
            <a:r>
              <a:rPr lang="en-US" sz="2000" dirty="0" smtClean="0"/>
              <a:t>RR format is a 4-tuple:</a:t>
            </a:r>
            <a:r>
              <a:rPr lang="en-US" sz="2000" dirty="0"/>
              <a:t> </a:t>
            </a:r>
            <a:r>
              <a:rPr lang="en-US" sz="2000" dirty="0" smtClean="0"/>
              <a:t>(Name, Value, Type, TTL)</a:t>
            </a:r>
            <a:endParaRPr lang="en-US" sz="2000" dirty="0"/>
          </a:p>
          <a:p>
            <a:pPr lvl="2">
              <a:tabLst>
                <a:tab pos="8008938" algn="r"/>
              </a:tabLst>
            </a:pPr>
            <a:r>
              <a:rPr lang="en-US" sz="1800" dirty="0" smtClean="0"/>
              <a:t>Type is A</a:t>
            </a:r>
          </a:p>
          <a:p>
            <a:pPr lvl="3">
              <a:tabLst>
                <a:tab pos="8008938" algn="r"/>
              </a:tabLst>
            </a:pPr>
            <a:r>
              <a:rPr lang="en-US" sz="1600" dirty="0" smtClean="0"/>
              <a:t>Name is hostname and Value is IP address</a:t>
            </a:r>
          </a:p>
          <a:p>
            <a:pPr lvl="2">
              <a:tabLst>
                <a:tab pos="8008938" algn="r"/>
              </a:tabLst>
            </a:pPr>
            <a:r>
              <a:rPr lang="en-US" sz="1800" dirty="0" smtClean="0"/>
              <a:t>Type is NS</a:t>
            </a:r>
          </a:p>
          <a:p>
            <a:pPr lvl="3">
              <a:tabLst>
                <a:tab pos="8008938" algn="r"/>
              </a:tabLst>
            </a:pPr>
            <a:r>
              <a:rPr lang="en-US" sz="1600" dirty="0" smtClean="0"/>
              <a:t>Name is a domain (e.g., lemoyne.edu) and Value is the hostname of an authoritative DNS server</a:t>
            </a:r>
            <a:endParaRPr lang="en-US" sz="1600" dirty="0"/>
          </a:p>
          <a:p>
            <a:pPr lvl="2">
              <a:tabLst>
                <a:tab pos="8008938" algn="r"/>
              </a:tabLst>
            </a:pPr>
            <a:r>
              <a:rPr lang="en-US" sz="1800" dirty="0"/>
              <a:t>T</a:t>
            </a:r>
            <a:r>
              <a:rPr lang="en-US" sz="1800" dirty="0" smtClean="0"/>
              <a:t>ype is CNAME</a:t>
            </a:r>
          </a:p>
          <a:p>
            <a:pPr lvl="3">
              <a:tabLst>
                <a:tab pos="8008938" algn="r"/>
              </a:tabLst>
            </a:pPr>
            <a:r>
              <a:rPr lang="en-US" sz="1600" dirty="0" smtClean="0"/>
              <a:t>Name is an alias hostname (e.g., lemoyne.edu) and Value is the canonical hostname (www.lemoyne.edu)</a:t>
            </a:r>
            <a:endParaRPr lang="en-US" sz="1600" dirty="0"/>
          </a:p>
          <a:p>
            <a:pPr lvl="2">
              <a:tabLst>
                <a:tab pos="8008938" algn="r"/>
              </a:tabLst>
            </a:pPr>
            <a:r>
              <a:rPr lang="en-US" sz="1800" dirty="0"/>
              <a:t>T</a:t>
            </a:r>
            <a:r>
              <a:rPr lang="en-US" sz="1800" dirty="0" smtClean="0"/>
              <a:t>ype is MX</a:t>
            </a:r>
          </a:p>
          <a:p>
            <a:pPr lvl="3">
              <a:tabLst>
                <a:tab pos="8008938" algn="r"/>
              </a:tabLst>
            </a:pPr>
            <a:r>
              <a:rPr lang="en-US" sz="1600" dirty="0" smtClean="0"/>
              <a:t>Name is an alias email server name and Value is the canonical email server name </a:t>
            </a:r>
            <a:endParaRPr lang="en-US" sz="1600" dirty="0"/>
          </a:p>
          <a:p>
            <a:pPr lvl="2">
              <a:tabLst>
                <a:tab pos="8008938" algn="r"/>
              </a:tabLst>
            </a:pPr>
            <a:r>
              <a:rPr lang="en-US" sz="1800" dirty="0" smtClean="0"/>
              <a:t>TTL (time to live)</a:t>
            </a:r>
          </a:p>
          <a:p>
            <a:pPr lvl="3">
              <a:tabLst>
                <a:tab pos="8008938" algn="r"/>
              </a:tabLst>
            </a:pPr>
            <a:r>
              <a:rPr lang="en-US" sz="1600" dirty="0" smtClean="0"/>
              <a:t>Determines when resource record should be removed from a cache server</a:t>
            </a:r>
          </a:p>
        </p:txBody>
      </p:sp>
    </p:spTree>
    <p:extLst>
      <p:ext uri="{BB962C8B-B14F-4D97-AF65-F5344CB8AC3E}">
        <p14:creationId xmlns:p14="http://schemas.microsoft.com/office/powerpoint/2010/main" val="34384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Protocol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simple request/reply protocol</a:t>
            </a:r>
          </a:p>
          <a:p>
            <a:r>
              <a:rPr lang="en-US" dirty="0" smtClean="0"/>
              <a:t>12-byte header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RFC 1035</a:t>
            </a:r>
            <a:r>
              <a:rPr lang="en-US" dirty="0" smtClean="0"/>
              <a:t> pages 24-27</a:t>
            </a:r>
          </a:p>
          <a:p>
            <a:r>
              <a:rPr lang="en-US" dirty="0" smtClean="0"/>
              <a:t>4 blocks of optional info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RFC 1035</a:t>
            </a:r>
            <a:r>
              <a:rPr lang="en-US" dirty="0"/>
              <a:t> pages </a:t>
            </a:r>
            <a:r>
              <a:rPr lang="en-US" dirty="0" smtClean="0"/>
              <a:t>27-29</a:t>
            </a:r>
          </a:p>
          <a:p>
            <a:r>
              <a:rPr lang="en-US" dirty="0" smtClean="0"/>
              <a:t>Simple request</a:t>
            </a:r>
          </a:p>
          <a:p>
            <a:pPr lvl="1"/>
            <a:r>
              <a:rPr lang="en-US" dirty="0" smtClean="0"/>
              <a:t>Has info for 1 question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data in </a:t>
            </a:r>
            <a:r>
              <a:rPr lang="en-US" dirty="0" smtClean="0"/>
              <a:t>other 3 sections</a:t>
            </a:r>
          </a:p>
          <a:p>
            <a:r>
              <a:rPr lang="en-US" dirty="0" smtClean="0"/>
              <a:t>Simple reply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repeat </a:t>
            </a:r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1 answer section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DNS database updated statically via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RFC 2136 (1997)</a:t>
            </a:r>
          </a:p>
          <a:p>
            <a:pPr lvl="1"/>
            <a:r>
              <a:rPr lang="en-US" dirty="0" smtClean="0"/>
              <a:t>Adds dynamic UPDATE via DNS protocol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62265" y="1676400"/>
            <a:ext cx="3565207" cy="2682029"/>
            <a:chOff x="4962265" y="1676400"/>
            <a:chExt cx="3565207" cy="2682029"/>
          </a:xfrm>
        </p:grpSpPr>
        <p:sp>
          <p:nvSpPr>
            <p:cNvPr id="4" name="TextBox 3"/>
            <p:cNvSpPr txBox="1"/>
            <p:nvPr/>
          </p:nvSpPr>
          <p:spPr>
            <a:xfrm>
              <a:off x="4962266" y="1676400"/>
              <a:ext cx="178606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Identification</a:t>
              </a:r>
              <a:endParaRPr lang="en-US" sz="1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48334" y="1676400"/>
              <a:ext cx="1779138" cy="276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Flags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62267" y="1953398"/>
              <a:ext cx="178606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Number of questions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48334" y="1953397"/>
              <a:ext cx="1779136" cy="277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Number of answer RRs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62267" y="2230120"/>
              <a:ext cx="178606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Number of authority RRs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48333" y="2230396"/>
              <a:ext cx="177913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Number of additional RRs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2266" y="2512183"/>
              <a:ext cx="356520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Questions</a:t>
              </a:r>
            </a:p>
            <a:p>
              <a:pPr algn="ctr"/>
              <a:r>
                <a:rPr lang="en-US" sz="1200" dirty="0" smtClean="0"/>
                <a:t>(variable number of questions)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62266" y="2973848"/>
              <a:ext cx="356520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Answers</a:t>
              </a:r>
            </a:p>
            <a:p>
              <a:pPr algn="ctr"/>
              <a:r>
                <a:rPr lang="en-US" sz="1200" dirty="0" smtClean="0"/>
                <a:t>(variable number of resource records)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62265" y="3435099"/>
              <a:ext cx="356520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Authority</a:t>
              </a:r>
            </a:p>
            <a:p>
              <a:pPr algn="ctr"/>
              <a:r>
                <a:rPr lang="en-US" sz="1200" dirty="0" smtClean="0"/>
                <a:t>(variable number of resource records)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62266" y="3896764"/>
              <a:ext cx="356520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Additional Information</a:t>
              </a:r>
            </a:p>
            <a:p>
              <a:pPr algn="ctr"/>
              <a:r>
                <a:rPr lang="en-US" sz="1200" dirty="0" smtClean="0"/>
                <a:t>(variable number of resource records)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216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</a:t>
            </a:r>
            <a:r>
              <a:rPr lang="en-US" dirty="0"/>
              <a:t>Support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DNS reputation: most </a:t>
            </a:r>
            <a:r>
              <a:rPr lang="en-US" sz="2400" dirty="0"/>
              <a:t>insecure protocol on </a:t>
            </a:r>
            <a:r>
              <a:rPr lang="en-US" sz="2400" dirty="0" smtClean="0"/>
              <a:t>Internet</a:t>
            </a:r>
          </a:p>
          <a:p>
            <a:pPr lvl="1"/>
            <a:r>
              <a:rPr lang="en-US" sz="2000" dirty="0" smtClean="0"/>
              <a:t>Why? Protocol assumes trust between DNS servers</a:t>
            </a:r>
            <a:endParaRPr lang="en-US" sz="2000" dirty="0"/>
          </a:p>
          <a:p>
            <a:r>
              <a:rPr lang="en-US" sz="2400" dirty="0" smtClean="0"/>
              <a:t>Does DNS provide and/or support:</a:t>
            </a:r>
          </a:p>
          <a:p>
            <a:pPr lvl="1"/>
            <a:r>
              <a:rPr lang="en-US" sz="2000" dirty="0" smtClean="0"/>
              <a:t>Confidentiality?</a:t>
            </a:r>
          </a:p>
          <a:p>
            <a:pPr lvl="2"/>
            <a:r>
              <a:rPr lang="en-US" sz="1600" dirty="0" smtClean="0"/>
              <a:t>No (messages sent in plaintext)</a:t>
            </a:r>
          </a:p>
          <a:p>
            <a:pPr lvl="1"/>
            <a:r>
              <a:rPr lang="en-US" sz="2000" dirty="0" smtClean="0"/>
              <a:t>Integrity</a:t>
            </a:r>
            <a:r>
              <a:rPr lang="en-US" sz="2000" dirty="0"/>
              <a:t>?</a:t>
            </a:r>
          </a:p>
          <a:p>
            <a:pPr lvl="2"/>
            <a:r>
              <a:rPr lang="en-US" sz="1600" dirty="0" smtClean="0"/>
              <a:t>No (relies on checksums at lower layers of protocol stack)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Availability?</a:t>
            </a:r>
          </a:p>
          <a:p>
            <a:pPr lvl="2"/>
            <a:r>
              <a:rPr lang="en-US" sz="1400" dirty="0"/>
              <a:t>Hard to do DDOS (protocol is simple and root/TLD servers are well managed)</a:t>
            </a:r>
          </a:p>
          <a:p>
            <a:pPr lvl="1"/>
            <a:r>
              <a:rPr lang="en-US" dirty="0" smtClean="0"/>
              <a:t>Non-repudiation</a:t>
            </a:r>
            <a:r>
              <a:rPr lang="en-US" dirty="0"/>
              <a:t>?</a:t>
            </a:r>
          </a:p>
          <a:p>
            <a:pPr lvl="2"/>
            <a:r>
              <a:rPr lang="en-US" sz="1600" dirty="0"/>
              <a:t>No (no idea who is updating database)</a:t>
            </a:r>
          </a:p>
          <a:p>
            <a:pPr lvl="1"/>
            <a:r>
              <a:rPr lang="en-US" dirty="0"/>
              <a:t>Assurance?</a:t>
            </a:r>
          </a:p>
          <a:p>
            <a:pPr lvl="2"/>
            <a:r>
              <a:rPr lang="en-US" sz="1600" dirty="0"/>
              <a:t>No (assumes trust, but does not verify)</a:t>
            </a:r>
          </a:p>
          <a:p>
            <a:pPr lvl="1"/>
            <a:r>
              <a:rPr lang="en-US" dirty="0"/>
              <a:t>Authenticity?</a:t>
            </a:r>
          </a:p>
          <a:p>
            <a:pPr lvl="2"/>
            <a:r>
              <a:rPr lang="en-US" sz="1600" dirty="0"/>
              <a:t>No</a:t>
            </a:r>
          </a:p>
          <a:p>
            <a:pPr lvl="1"/>
            <a:r>
              <a:rPr lang="en-US" dirty="0"/>
              <a:t>Anonymity?</a:t>
            </a:r>
          </a:p>
          <a:p>
            <a:pPr lvl="2"/>
            <a:r>
              <a:rPr lang="en-US" sz="1600" dirty="0" smtClean="0"/>
              <a:t>Yes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7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</a:t>
            </a:r>
            <a:r>
              <a:rPr lang="en-US" dirty="0"/>
              <a:t>Support Security? </a:t>
            </a:r>
            <a:r>
              <a:rPr lang="en-US" sz="2000" dirty="0" smtClean="0"/>
              <a:t>(types of attacks)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Technical risks</a:t>
            </a:r>
          </a:p>
          <a:p>
            <a:pPr lvl="1"/>
            <a:r>
              <a:rPr lang="en-US" sz="2000" dirty="0" smtClean="0"/>
              <a:t>Unauthenticated </a:t>
            </a:r>
            <a:r>
              <a:rPr lang="en-US" sz="2000" dirty="0"/>
              <a:t>responses</a:t>
            </a:r>
          </a:p>
          <a:p>
            <a:pPr lvl="2"/>
            <a:r>
              <a:rPr lang="en-US" sz="1600" dirty="0" smtClean="0"/>
              <a:t>Attacker observes </a:t>
            </a:r>
            <a:r>
              <a:rPr lang="en-US" sz="1600" dirty="0"/>
              <a:t>a DNS </a:t>
            </a:r>
            <a:r>
              <a:rPr lang="en-US" sz="1600" dirty="0" smtClean="0"/>
              <a:t>request and forges </a:t>
            </a:r>
            <a:r>
              <a:rPr lang="en-US" sz="1600" dirty="0"/>
              <a:t>a DNS </a:t>
            </a:r>
            <a:r>
              <a:rPr lang="en-US" sz="1600" dirty="0" smtClean="0"/>
              <a:t>reply</a:t>
            </a:r>
          </a:p>
          <a:p>
            <a:pPr lvl="1"/>
            <a:r>
              <a:rPr lang="en-US" sz="2000" dirty="0" smtClean="0"/>
              <a:t>DNS Performance versus Security</a:t>
            </a:r>
          </a:p>
          <a:p>
            <a:pPr lvl="2"/>
            <a:r>
              <a:rPr lang="en-US" sz="1600" dirty="0" smtClean="0"/>
              <a:t>DNS request sent to many servers in parallel</a:t>
            </a:r>
          </a:p>
          <a:p>
            <a:pPr lvl="2"/>
            <a:r>
              <a:rPr lang="en-US" sz="1600" dirty="0" smtClean="0"/>
              <a:t>Fastest reply used for name resolution (could come from attacker)</a:t>
            </a:r>
          </a:p>
          <a:p>
            <a:pPr lvl="1"/>
            <a:r>
              <a:rPr lang="en-US" sz="2000" dirty="0" smtClean="0"/>
              <a:t>DNS </a:t>
            </a:r>
            <a:r>
              <a:rPr lang="en-US" sz="2000" dirty="0"/>
              <a:t>protocol </a:t>
            </a:r>
            <a:r>
              <a:rPr lang="en-US" sz="2000" dirty="0" smtClean="0"/>
              <a:t>operates </a:t>
            </a:r>
            <a:r>
              <a:rPr lang="en-US" sz="2000" dirty="0"/>
              <a:t>over TCP or </a:t>
            </a:r>
            <a:r>
              <a:rPr lang="en-US" sz="2000" dirty="0" smtClean="0"/>
              <a:t>UDP</a:t>
            </a:r>
          </a:p>
          <a:p>
            <a:pPr lvl="2"/>
            <a:r>
              <a:rPr lang="en-US" sz="1600" dirty="0" smtClean="0"/>
              <a:t>TCP is slower, thus </a:t>
            </a:r>
            <a:r>
              <a:rPr lang="en-US" sz="1600" dirty="0" smtClean="0">
                <a:sym typeface="Wingdings" panose="05000000000000000000" pitchFamily="2" charset="2"/>
              </a:rPr>
              <a:t>most DNS requests use UDP</a:t>
            </a:r>
          </a:p>
          <a:p>
            <a:pPr lvl="2"/>
            <a:r>
              <a:rPr lang="en-US" sz="1600" dirty="0" smtClean="0">
                <a:sym typeface="Wingdings" panose="05000000000000000000" pitchFamily="2" charset="2"/>
              </a:rPr>
              <a:t>Easier for attacker to send a reply (no need to hijack TCP connection)</a:t>
            </a:r>
            <a:endParaRPr lang="en-US" sz="1600" dirty="0"/>
          </a:p>
          <a:p>
            <a:pPr lvl="1"/>
            <a:r>
              <a:rPr lang="en-US" sz="2000" dirty="0"/>
              <a:t>DNS Poisoning</a:t>
            </a:r>
          </a:p>
          <a:p>
            <a:pPr lvl="2"/>
            <a:r>
              <a:rPr lang="en-US" sz="1600" dirty="0" smtClean="0"/>
              <a:t>Attacker alters DNS database(s); hides using spoofed IP address</a:t>
            </a:r>
          </a:p>
          <a:p>
            <a:pPr lvl="1"/>
            <a:r>
              <a:rPr lang="en-US" sz="2000" dirty="0" smtClean="0"/>
              <a:t>DNS </a:t>
            </a:r>
            <a:r>
              <a:rPr lang="en-US" sz="2000" dirty="0"/>
              <a:t>cache poisoning </a:t>
            </a:r>
            <a:endParaRPr lang="en-US" sz="2000" dirty="0" smtClean="0"/>
          </a:p>
          <a:p>
            <a:pPr lvl="2"/>
            <a:r>
              <a:rPr lang="en-US" sz="1600" dirty="0" smtClean="0"/>
              <a:t>Attacker sends reply to DNS cache server with long TTL value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85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</a:t>
            </a:r>
            <a:r>
              <a:rPr lang="en-US" dirty="0"/>
              <a:t>Support Security? </a:t>
            </a:r>
            <a:r>
              <a:rPr lang="en-US" sz="2000" dirty="0" smtClean="0"/>
              <a:t>(types of attacks, 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Technical risks (cont’d)</a:t>
            </a:r>
          </a:p>
          <a:p>
            <a:pPr lvl="1"/>
            <a:r>
              <a:rPr lang="en-US" sz="2000" dirty="0" smtClean="0"/>
              <a:t>Blind </a:t>
            </a:r>
            <a:r>
              <a:rPr lang="en-US" sz="2000" dirty="0"/>
              <a:t>ID attack</a:t>
            </a:r>
          </a:p>
          <a:p>
            <a:pPr lvl="2"/>
            <a:r>
              <a:rPr lang="en-US" sz="1600" dirty="0" smtClean="0"/>
              <a:t>Attacker generates flood of DNS replies, each containing a different identifier value</a:t>
            </a:r>
          </a:p>
          <a:p>
            <a:pPr lvl="2"/>
            <a:r>
              <a:rPr lang="en-US" sz="1600" dirty="0" smtClean="0"/>
              <a:t>Attacker </a:t>
            </a:r>
            <a:r>
              <a:rPr lang="en-US" sz="1600" dirty="0"/>
              <a:t>can generate 65,536 false DNS packets—one for each session </a:t>
            </a:r>
            <a:r>
              <a:rPr lang="en-US" sz="1600" dirty="0" smtClean="0"/>
              <a:t>identifier</a:t>
            </a:r>
          </a:p>
          <a:p>
            <a:pPr lvl="3"/>
            <a:r>
              <a:rPr lang="en-US" sz="1400" dirty="0" smtClean="0"/>
              <a:t>If correct </a:t>
            </a:r>
            <a:r>
              <a:rPr lang="en-US" sz="1400" dirty="0"/>
              <a:t>session identifier is </a:t>
            </a:r>
            <a:r>
              <a:rPr lang="en-US" sz="1400" dirty="0" smtClean="0"/>
              <a:t>received before </a:t>
            </a:r>
            <a:r>
              <a:rPr lang="en-US" sz="1400" dirty="0"/>
              <a:t>a real server can provide the true reply, then the caching server becomes </a:t>
            </a:r>
            <a:r>
              <a:rPr lang="en-US" sz="1400" dirty="0" smtClean="0"/>
              <a:t>poisoned</a:t>
            </a:r>
            <a:endParaRPr lang="en-US" sz="1400" dirty="0"/>
          </a:p>
          <a:p>
            <a:pPr lvl="1"/>
            <a:r>
              <a:rPr lang="en-US" sz="2000" dirty="0" smtClean="0"/>
              <a:t>Corrupt </a:t>
            </a:r>
            <a:r>
              <a:rPr lang="en-US" sz="2000" dirty="0"/>
              <a:t>DNS packets </a:t>
            </a:r>
          </a:p>
          <a:p>
            <a:pPr lvl="2"/>
            <a:r>
              <a:rPr lang="en-US" sz="1600" dirty="0" smtClean="0"/>
              <a:t>Some </a:t>
            </a:r>
            <a:r>
              <a:rPr lang="en-US" sz="1600" dirty="0"/>
              <a:t>DNS implementations do not properly check data </a:t>
            </a:r>
            <a:r>
              <a:rPr lang="en-US" sz="1600" dirty="0" smtClean="0"/>
              <a:t>boundaries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/>
              <a:t>packet may claim to have more data than it actually contains or may not contain enough </a:t>
            </a:r>
            <a:r>
              <a:rPr lang="en-US" sz="1600" dirty="0" smtClean="0"/>
              <a:t>data</a:t>
            </a:r>
          </a:p>
          <a:p>
            <a:pPr lvl="2"/>
            <a:r>
              <a:rPr lang="en-US" sz="1600" dirty="0" smtClean="0"/>
              <a:t>Can </a:t>
            </a:r>
            <a:r>
              <a:rPr lang="en-US" sz="1600" dirty="0"/>
              <a:t>result in buffer overflows and </a:t>
            </a:r>
            <a:r>
              <a:rPr lang="en-US" sz="1600" dirty="0" smtClean="0"/>
              <a:t>underflows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85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</a:t>
            </a:r>
            <a:r>
              <a:rPr lang="en-US" dirty="0"/>
              <a:t>Support Security? </a:t>
            </a:r>
            <a:r>
              <a:rPr lang="en-US" sz="2000" dirty="0" smtClean="0"/>
              <a:t>(types of attacks, 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Social risks</a:t>
            </a:r>
          </a:p>
          <a:p>
            <a:pPr lvl="1"/>
            <a:r>
              <a:rPr lang="en-US" sz="2000" dirty="0" smtClean="0"/>
              <a:t>Similar </a:t>
            </a:r>
            <a:r>
              <a:rPr lang="en-US" sz="2000" dirty="0"/>
              <a:t>hostnames </a:t>
            </a:r>
          </a:p>
          <a:p>
            <a:pPr lvl="2"/>
            <a:r>
              <a:rPr lang="en-US" sz="1600" dirty="0" smtClean="0"/>
              <a:t>Typographical </a:t>
            </a:r>
            <a:r>
              <a:rPr lang="en-US" sz="1600" dirty="0"/>
              <a:t>errors </a:t>
            </a:r>
            <a:r>
              <a:rPr lang="en-US" sz="1600" dirty="0" smtClean="0"/>
              <a:t>entered by user</a:t>
            </a:r>
          </a:p>
          <a:p>
            <a:pPr lvl="2"/>
            <a:r>
              <a:rPr lang="en-US" sz="1600" dirty="0" smtClean="0"/>
              <a:t>Attackers </a:t>
            </a:r>
            <a:r>
              <a:rPr lang="en-US" sz="1600" dirty="0"/>
              <a:t>can use this knowledge to hijack </a:t>
            </a:r>
            <a:r>
              <a:rPr lang="en-US" sz="1600" dirty="0" smtClean="0"/>
              <a:t>connections</a:t>
            </a:r>
            <a:endParaRPr lang="en-US" sz="1600" dirty="0"/>
          </a:p>
          <a:p>
            <a:pPr lvl="1"/>
            <a:r>
              <a:rPr lang="en-US" sz="2000" dirty="0"/>
              <a:t>Automatic name completion</a:t>
            </a:r>
          </a:p>
          <a:p>
            <a:pPr lvl="2"/>
            <a:r>
              <a:rPr lang="en-US" sz="1600" dirty="0" smtClean="0"/>
              <a:t>Web </a:t>
            </a:r>
            <a:r>
              <a:rPr lang="en-US" sz="1600" dirty="0"/>
              <a:t>browsers support automatic name </a:t>
            </a:r>
            <a:r>
              <a:rPr lang="en-US" sz="1600" dirty="0" smtClean="0"/>
              <a:t>completion; browser usually appends .com</a:t>
            </a:r>
          </a:p>
          <a:p>
            <a:pPr lvl="2"/>
            <a:r>
              <a:rPr lang="en-US" sz="1600" dirty="0" smtClean="0"/>
              <a:t>What if the TLD is not .com?</a:t>
            </a:r>
          </a:p>
          <a:p>
            <a:pPr lvl="3"/>
            <a:r>
              <a:rPr lang="en-US" sz="1400" dirty="0" smtClean="0"/>
              <a:t>Attacker can </a:t>
            </a:r>
            <a:r>
              <a:rPr lang="en-US" sz="1400" dirty="0"/>
              <a:t>effectively hijack the domain by registering the .com name.</a:t>
            </a:r>
          </a:p>
          <a:p>
            <a:pPr lvl="1"/>
            <a:r>
              <a:rPr lang="en-US" sz="2000" dirty="0"/>
              <a:t>Social engineering</a:t>
            </a:r>
          </a:p>
          <a:p>
            <a:pPr lvl="2"/>
            <a:r>
              <a:rPr lang="en-US" sz="1600" dirty="0" smtClean="0"/>
              <a:t>Attacker convinces name registrar that they have authority to change a DNS record</a:t>
            </a:r>
          </a:p>
          <a:p>
            <a:pPr lvl="1"/>
            <a:r>
              <a:rPr lang="en-US" sz="2000" dirty="0" smtClean="0"/>
              <a:t>Domain </a:t>
            </a:r>
            <a:r>
              <a:rPr lang="en-US" sz="2000" dirty="0"/>
              <a:t>renewals</a:t>
            </a:r>
          </a:p>
          <a:p>
            <a:pPr lvl="2"/>
            <a:r>
              <a:rPr lang="en-US" sz="1600" dirty="0"/>
              <a:t>Domain </a:t>
            </a:r>
            <a:r>
              <a:rPr lang="en-US" sz="1600" dirty="0" smtClean="0"/>
              <a:t>names expire (in 1, 2 or 5 years)</a:t>
            </a:r>
          </a:p>
          <a:p>
            <a:pPr lvl="2"/>
            <a:r>
              <a:rPr lang="en-US" sz="1600" dirty="0" smtClean="0"/>
              <a:t>What if domain owner forgets to renew their domain?</a:t>
            </a:r>
          </a:p>
          <a:p>
            <a:pPr lvl="3"/>
            <a:r>
              <a:rPr lang="en-US" sz="1400" dirty="0" smtClean="0"/>
              <a:t>Attacker can register domain to another IP address</a:t>
            </a:r>
          </a:p>
        </p:txBody>
      </p:sp>
    </p:spTree>
    <p:extLst>
      <p:ext uri="{BB962C8B-B14F-4D97-AF65-F5344CB8AC3E}">
        <p14:creationId xmlns:p14="http://schemas.microsoft.com/office/powerpoint/2010/main" val="2404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Transfer Protocol (FTP)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Purpose</a:t>
            </a:r>
          </a:p>
          <a:p>
            <a:pPr lvl="1"/>
            <a:r>
              <a:rPr lang="en-US" sz="2000" dirty="0" smtClean="0"/>
              <a:t>Transfer a file between two hosts</a:t>
            </a:r>
          </a:p>
          <a:p>
            <a:pPr lvl="1"/>
            <a:r>
              <a:rPr lang="en-US" sz="2000" dirty="0" smtClean="0"/>
              <a:t>File contents on receiving host needs to match file contents on sending host</a:t>
            </a:r>
          </a:p>
          <a:p>
            <a:pPr lvl="2"/>
            <a:r>
              <a:rPr lang="en-US" sz="1600" dirty="0" smtClean="0"/>
              <a:t>Sending host</a:t>
            </a:r>
          </a:p>
          <a:p>
            <a:pPr lvl="3"/>
            <a:r>
              <a:rPr lang="en-US" sz="1400" dirty="0" smtClean="0"/>
              <a:t>Sends packets containing portions of file contents in correct order</a:t>
            </a:r>
          </a:p>
          <a:p>
            <a:pPr lvl="2"/>
            <a:r>
              <a:rPr lang="en-US" sz="1600" dirty="0" smtClean="0"/>
              <a:t>Receiving host</a:t>
            </a:r>
          </a:p>
          <a:p>
            <a:pPr lvl="3"/>
            <a:r>
              <a:rPr lang="en-US" sz="1400" dirty="0" smtClean="0"/>
              <a:t>Packets may be received out of order</a:t>
            </a:r>
          </a:p>
          <a:p>
            <a:pPr lvl="3"/>
            <a:r>
              <a:rPr lang="en-US" sz="1400" dirty="0" smtClean="0"/>
              <a:t>Packets need to be re-assembled in correct order</a:t>
            </a:r>
            <a:endParaRPr lang="en-US" dirty="0" smtClean="0"/>
          </a:p>
          <a:p>
            <a:r>
              <a:rPr lang="en-US" sz="2400" dirty="0" smtClean="0"/>
              <a:t>History</a:t>
            </a:r>
          </a:p>
          <a:p>
            <a:pPr lvl="1"/>
            <a:r>
              <a:rPr lang="en-US" sz="2000" dirty="0" smtClean="0"/>
              <a:t>A very old protocol</a:t>
            </a:r>
          </a:p>
          <a:p>
            <a:pPr lvl="2"/>
            <a:r>
              <a:rPr lang="en-US" sz="1600" dirty="0" smtClean="0"/>
              <a:t>First version in 1971 (RFC 114)</a:t>
            </a:r>
          </a:p>
          <a:p>
            <a:pPr lvl="2"/>
            <a:r>
              <a:rPr lang="en-US" sz="1600" dirty="0" smtClean="0"/>
              <a:t>Latest update in 1985 (RFC 959)</a:t>
            </a:r>
          </a:p>
          <a:p>
            <a:pPr lvl="2"/>
            <a:r>
              <a:rPr lang="en-US" sz="1600" dirty="0" smtClean="0"/>
              <a:t>1997 (RFC 2228) proposes security extensions</a:t>
            </a:r>
          </a:p>
          <a:p>
            <a:pPr lvl="2"/>
            <a:r>
              <a:rPr lang="en-US" sz="1600" dirty="0" smtClean="0"/>
              <a:t>1998 (RFC 2428) adds support for IPv6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FTP: User’s Perspective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Typical sequence</a:t>
            </a:r>
          </a:p>
          <a:p>
            <a:pPr lvl="1"/>
            <a:r>
              <a:rPr lang="en-US" sz="2000" dirty="0" smtClean="0"/>
              <a:t>Start FTP client</a:t>
            </a:r>
          </a:p>
          <a:p>
            <a:pPr lvl="1"/>
            <a:r>
              <a:rPr lang="en-US" sz="2000" dirty="0" smtClean="0"/>
              <a:t>Provide username and password</a:t>
            </a:r>
          </a:p>
          <a:p>
            <a:pPr lvl="2"/>
            <a:r>
              <a:rPr lang="en-US" sz="1800" dirty="0" smtClean="0"/>
              <a:t>To authenticate to FTP server</a:t>
            </a:r>
          </a:p>
          <a:p>
            <a:pPr lvl="1"/>
            <a:r>
              <a:rPr lang="en-US" sz="2000" dirty="0" smtClean="0"/>
              <a:t>Transfer files between FTP client and FTP server</a:t>
            </a:r>
          </a:p>
          <a:p>
            <a:pPr lvl="2"/>
            <a:r>
              <a:rPr lang="en-US" sz="1800" dirty="0" smtClean="0"/>
              <a:t>Download (FTP server to FTP client)</a:t>
            </a:r>
          </a:p>
          <a:p>
            <a:pPr lvl="2"/>
            <a:r>
              <a:rPr lang="en-US" sz="1800" dirty="0" smtClean="0"/>
              <a:t>Upload (FTP client to FTP server)</a:t>
            </a:r>
            <a:endParaRPr lang="en-US" sz="1800" dirty="0"/>
          </a:p>
        </p:txBody>
      </p:sp>
      <p:pic>
        <p:nvPicPr>
          <p:cNvPr id="15" name="Content Placeholder 8" descr="FTP user perspective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327398"/>
            <a:ext cx="6091812" cy="2302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FTP: Network Services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Reliable data transfer?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Specific bandwidth requirements?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Does an end-to-end delay matter?</a:t>
            </a:r>
          </a:p>
          <a:p>
            <a:pPr lvl="1"/>
            <a:r>
              <a:rPr lang="en-US" dirty="0" smtClean="0"/>
              <a:t>No</a:t>
            </a:r>
          </a:p>
        </p:txBody>
      </p:sp>
      <p:pic>
        <p:nvPicPr>
          <p:cNvPr id="15" name="Content Placeholder 8" descr="FTP user perspective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327398"/>
            <a:ext cx="6091812" cy="230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FTP Example</a:t>
            </a:r>
            <a:br>
              <a:rPr lang="en-US" dirty="0" smtClean="0"/>
            </a:br>
            <a:r>
              <a:rPr lang="en-US" sz="2000" dirty="0" smtClean="0"/>
              <a:t>(active mode)</a:t>
            </a:r>
            <a:endParaRPr lang="en-US" sz="11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FTP </a:t>
            </a:r>
            <a:r>
              <a:rPr lang="en-US" sz="1600" b="1" dirty="0" smtClean="0"/>
              <a:t>client</a:t>
            </a:r>
            <a:r>
              <a:rPr lang="en-US" sz="1600" dirty="0" smtClean="0"/>
              <a:t> creates TCP connection with FTP server (port 21)</a:t>
            </a:r>
          </a:p>
          <a:p>
            <a:r>
              <a:rPr lang="en-US" sz="1600" dirty="0" smtClean="0"/>
              <a:t>FTP </a:t>
            </a:r>
            <a:r>
              <a:rPr lang="en-US" sz="1600" b="1" dirty="0" smtClean="0"/>
              <a:t>client</a:t>
            </a:r>
            <a:r>
              <a:rPr lang="en-US" sz="1600" dirty="0" smtClean="0"/>
              <a:t> sends username command (4-letter command with data)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USER username</a:t>
            </a:r>
          </a:p>
          <a:p>
            <a:r>
              <a:rPr lang="en-US" sz="1600" dirty="0" smtClean="0"/>
              <a:t>FTP server sends response (3-digit number)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331</a:t>
            </a:r>
            <a:r>
              <a:rPr lang="en-US" sz="1200" dirty="0" smtClean="0"/>
              <a:t>	meaning: username ok, password required</a:t>
            </a:r>
          </a:p>
          <a:p>
            <a:r>
              <a:rPr lang="en-US" sz="1600" dirty="0" smtClean="0"/>
              <a:t>FTP </a:t>
            </a:r>
            <a:r>
              <a:rPr lang="en-US" sz="1600" b="1" dirty="0" smtClean="0"/>
              <a:t>client</a:t>
            </a:r>
            <a:r>
              <a:rPr lang="en-US" sz="1600" dirty="0" smtClean="0"/>
              <a:t> sends password (4-letter command with data)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PASS password</a:t>
            </a:r>
          </a:p>
          <a:p>
            <a:r>
              <a:rPr lang="en-US" sz="1600" dirty="0" smtClean="0"/>
              <a:t>FTP server sends response (3-digit number)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230</a:t>
            </a:r>
            <a:r>
              <a:rPr lang="en-US" sz="1200" dirty="0" smtClean="0"/>
              <a:t>	meaning: user logged in, proceed</a:t>
            </a:r>
          </a:p>
          <a:p>
            <a:r>
              <a:rPr lang="en-US" sz="1600" dirty="0" smtClean="0"/>
              <a:t>FTP </a:t>
            </a:r>
            <a:r>
              <a:rPr lang="en-US" sz="1600" b="1" dirty="0" smtClean="0"/>
              <a:t>client</a:t>
            </a:r>
            <a:r>
              <a:rPr lang="en-US" sz="1600" dirty="0" smtClean="0"/>
              <a:t> requests list of files in current directory (4-letter command)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sz="1600" dirty="0" smtClean="0"/>
              <a:t>FTP server creates TCP connection with FTP client (port 20)</a:t>
            </a:r>
          </a:p>
          <a:p>
            <a:r>
              <a:rPr lang="en-US" sz="1600" dirty="0" smtClean="0"/>
              <a:t>FTP server sends list of files over this new connection (port 20)</a:t>
            </a:r>
          </a:p>
          <a:p>
            <a:r>
              <a:rPr lang="en-US" sz="1600" dirty="0" smtClean="0"/>
              <a:t>FTP server destroys TCP connection with FTP client (port 20)</a:t>
            </a:r>
          </a:p>
          <a:p>
            <a:r>
              <a:rPr lang="en-US" sz="1600" dirty="0" smtClean="0"/>
              <a:t>FTP </a:t>
            </a:r>
            <a:r>
              <a:rPr lang="en-US" sz="1600" b="1" dirty="0" smtClean="0"/>
              <a:t>client</a:t>
            </a:r>
            <a:r>
              <a:rPr lang="en-US" sz="1600" dirty="0" smtClean="0"/>
              <a:t> requests a file be downloaded to client (4-letter command with data)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RETR filename</a:t>
            </a:r>
          </a:p>
          <a:p>
            <a:r>
              <a:rPr lang="en-US" sz="1600" dirty="0" smtClean="0"/>
              <a:t>FTP server creates TCP connection with FTP client (port 20)</a:t>
            </a:r>
          </a:p>
          <a:p>
            <a:r>
              <a:rPr lang="en-US" sz="1600" dirty="0" smtClean="0"/>
              <a:t>FTP server sends file over this new connection (port 20)</a:t>
            </a:r>
          </a:p>
          <a:p>
            <a:r>
              <a:rPr lang="en-US" sz="1600" dirty="0" smtClean="0"/>
              <a:t>FTP server destroys TCP connection with FTP client (port 20)</a:t>
            </a:r>
          </a:p>
        </p:txBody>
      </p:sp>
      <p:pic>
        <p:nvPicPr>
          <p:cNvPr id="6" name="Picture 5" descr="FTP connections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81000"/>
            <a:ext cx="3046668" cy="872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Network Apps and Their Protocols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0566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Application-Layer 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Underlying</a:t>
                      </a:r>
                      <a:r>
                        <a:rPr lang="en-US" baseline="0" dirty="0" smtClean="0"/>
                        <a:t> Transport Protocol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HTTP, HTTPS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49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8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Streaming multimedia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</a:t>
                      </a:r>
                      <a:r>
                        <a:rPr lang="en-US" baseline="0" dirty="0" smtClean="0"/>
                        <a:t> proprietary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UDP or TCP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Remote file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UDP or TCP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Remote terminal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telephony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 proprietary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Typically UDP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FTP: client commands; server replies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tabLst>
                <a:tab pos="1597025" algn="l"/>
              </a:tabLst>
            </a:pPr>
            <a:r>
              <a:rPr lang="en-US" sz="2000" dirty="0" smtClean="0"/>
              <a:t>Client command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Sent as ASCII text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Each ends with </a:t>
            </a:r>
            <a:r>
              <a:rPr lang="en-US" sz="1600" dirty="0" err="1" smtClean="0"/>
              <a:t>CrLf</a:t>
            </a:r>
            <a:endParaRPr lang="en-US" sz="1600" dirty="0" smtClean="0"/>
          </a:p>
          <a:p>
            <a:pPr>
              <a:tabLst>
                <a:tab pos="1597025" algn="l"/>
              </a:tabLst>
            </a:pPr>
            <a:r>
              <a:rPr lang="en-US" sz="2000" dirty="0" smtClean="0"/>
              <a:t>Sample client commands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CDUP	change to parent dir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CWD	change directory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LIST	request list of files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PASS	send password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QUIT	logout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RETR	download a file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STOR	upload a file </a:t>
            </a:r>
          </a:p>
          <a:p>
            <a:pPr lvl="1">
              <a:tabLst>
                <a:tab pos="1597025" algn="l"/>
              </a:tabLst>
            </a:pPr>
            <a:r>
              <a:rPr lang="en-US" sz="1600" dirty="0" smtClean="0"/>
              <a:t>USER	send username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tabLst>
                <a:tab pos="1260475" algn="l"/>
              </a:tabLst>
            </a:pPr>
            <a:r>
              <a:rPr lang="en-US" sz="2000" dirty="0" smtClean="0"/>
              <a:t>Server reply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Three digit ASCII number</a:t>
            </a:r>
          </a:p>
          <a:p>
            <a:pPr>
              <a:tabLst>
                <a:tab pos="1260475" algn="l"/>
              </a:tabLst>
            </a:pPr>
            <a:r>
              <a:rPr lang="en-US" sz="2000" dirty="0" smtClean="0"/>
              <a:t>Sample 3-digit replies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125	data connection already open;</a:t>
            </a:r>
          </a:p>
          <a:p>
            <a:pPr lvl="1">
              <a:buNone/>
              <a:tabLst>
                <a:tab pos="1260475" algn="l"/>
              </a:tabLst>
            </a:pPr>
            <a:r>
              <a:rPr lang="en-US" sz="1600" dirty="0" smtClean="0"/>
              <a:t> 		transfer starting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225	data connection open;</a:t>
            </a:r>
          </a:p>
          <a:p>
            <a:pPr lvl="1">
              <a:buNone/>
              <a:tabLst>
                <a:tab pos="1260475" algn="l"/>
              </a:tabLst>
            </a:pPr>
            <a:r>
              <a:rPr lang="en-US" sz="1600" dirty="0" smtClean="0"/>
              <a:t> 		no transfer in progress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226	closing data connection;</a:t>
            </a:r>
          </a:p>
          <a:p>
            <a:pPr lvl="1">
              <a:buNone/>
              <a:tabLst>
                <a:tab pos="1260475" algn="l"/>
              </a:tabLst>
            </a:pPr>
            <a:r>
              <a:rPr lang="en-US" sz="1600" dirty="0" smtClean="0"/>
              <a:t> 		requested file action successful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230	user logged in, proceed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331	username ok, need password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425	can't open data connection</a:t>
            </a:r>
          </a:p>
          <a:p>
            <a:pPr lvl="1">
              <a:tabLst>
                <a:tab pos="1260475" algn="l"/>
              </a:tabLst>
            </a:pPr>
            <a:r>
              <a:rPr lang="en-US" sz="1600" dirty="0" smtClean="0"/>
              <a:t>530	not logged 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5867400"/>
            <a:ext cx="43244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RFC 959</a:t>
            </a:r>
            <a:r>
              <a:rPr lang="en-US" dirty="0" smtClean="0"/>
              <a:t> for complete description of FTP</a:t>
            </a:r>
          </a:p>
          <a:p>
            <a:pPr algn="ctr"/>
            <a:r>
              <a:rPr lang="en-US" sz="1400" dirty="0" smtClean="0"/>
              <a:t>See pages 35-38 for details on server reply.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FTP: Support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FTP provide and/or support:</a:t>
            </a:r>
          </a:p>
          <a:p>
            <a:pPr lvl="1"/>
            <a:r>
              <a:rPr lang="en-US" sz="2000" dirty="0" smtClean="0"/>
              <a:t>Confidentiality?</a:t>
            </a:r>
          </a:p>
          <a:p>
            <a:pPr lvl="2"/>
            <a:r>
              <a:rPr lang="en-US" sz="1800" dirty="0" smtClean="0"/>
              <a:t>Partially, if RFC 2228 (security extensions) are used</a:t>
            </a:r>
          </a:p>
          <a:p>
            <a:pPr lvl="3"/>
            <a:r>
              <a:rPr lang="en-US" sz="1600" dirty="0" smtClean="0"/>
              <a:t>This encrypts username and password</a:t>
            </a:r>
          </a:p>
          <a:p>
            <a:pPr lvl="3"/>
            <a:r>
              <a:rPr lang="en-US" sz="1600" dirty="0" smtClean="0"/>
              <a:t>May support encryption of the file data</a:t>
            </a:r>
          </a:p>
          <a:p>
            <a:pPr lvl="2"/>
            <a:r>
              <a:rPr lang="en-US" sz="1800" dirty="0" smtClean="0"/>
              <a:t>No, if RFC 2228 not used or used only for secure authentication</a:t>
            </a:r>
          </a:p>
          <a:p>
            <a:pPr lvl="3"/>
            <a:r>
              <a:rPr lang="en-US" sz="1600" dirty="0" smtClean="0"/>
              <a:t>To </a:t>
            </a:r>
            <a:r>
              <a:rPr lang="en-US" sz="1600" dirty="0"/>
              <a:t>support </a:t>
            </a:r>
            <a:r>
              <a:rPr lang="en-US" sz="1600" dirty="0" smtClean="0"/>
              <a:t>confidentiality, user must encrypt file data, FTP the encrypted file, then decrypt on receiving host</a:t>
            </a:r>
          </a:p>
          <a:p>
            <a:pPr lvl="2"/>
            <a:r>
              <a:rPr lang="en-US" sz="1800" dirty="0" smtClean="0"/>
              <a:t>Types of attacks</a:t>
            </a:r>
          </a:p>
          <a:p>
            <a:pPr lvl="3"/>
            <a:r>
              <a:rPr lang="en-US" sz="1600" dirty="0" smtClean="0"/>
              <a:t>Man-in-the-middle</a:t>
            </a:r>
          </a:p>
          <a:p>
            <a:pPr lvl="4"/>
            <a:r>
              <a:rPr lang="en-US" sz="1400" dirty="0" smtClean="0"/>
              <a:t>Copy plaintext username and password</a:t>
            </a:r>
          </a:p>
          <a:p>
            <a:pPr lvl="4"/>
            <a:r>
              <a:rPr lang="en-US" sz="1400" dirty="0" smtClean="0"/>
              <a:t>Copy plaintext file data</a:t>
            </a:r>
          </a:p>
          <a:p>
            <a:pPr lvl="3"/>
            <a:r>
              <a:rPr lang="en-US" sz="1600" dirty="0" smtClean="0"/>
              <a:t>Spoofing</a:t>
            </a:r>
          </a:p>
          <a:p>
            <a:pPr lvl="4"/>
            <a:r>
              <a:rPr lang="en-US" sz="1400" dirty="0" smtClean="0"/>
              <a:t>Pretend to be a valid user</a:t>
            </a:r>
          </a:p>
        </p:txBody>
      </p:sp>
    </p:spTree>
    <p:extLst>
      <p:ext uri="{BB962C8B-B14F-4D97-AF65-F5344CB8AC3E}">
        <p14:creationId xmlns:p14="http://schemas.microsoft.com/office/powerpoint/2010/main" val="37599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FTP: Support Security?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FTP provide and/or support:</a:t>
            </a:r>
          </a:p>
          <a:p>
            <a:pPr lvl="1"/>
            <a:r>
              <a:rPr lang="en-US" sz="2000" dirty="0" smtClean="0"/>
              <a:t>Integrity?</a:t>
            </a:r>
          </a:p>
          <a:p>
            <a:pPr lvl="2"/>
            <a:r>
              <a:rPr lang="en-US" sz="1800" dirty="0" smtClean="0"/>
              <a:t>Partially, if RFC 2228 (security extensions) are used</a:t>
            </a:r>
          </a:p>
          <a:p>
            <a:pPr lvl="3"/>
            <a:r>
              <a:rPr lang="en-US" sz="1600" dirty="0" smtClean="0"/>
              <a:t>Integrity feature includes checksums for file data</a:t>
            </a:r>
          </a:p>
          <a:p>
            <a:pPr lvl="2"/>
            <a:r>
              <a:rPr lang="en-US" sz="1800" dirty="0" smtClean="0"/>
              <a:t>No, if RFC 2228 not used or used only for secure authentication</a:t>
            </a:r>
          </a:p>
          <a:p>
            <a:pPr lvl="2"/>
            <a:r>
              <a:rPr lang="en-US" sz="1800" dirty="0" smtClean="0"/>
              <a:t>Types of attacks</a:t>
            </a:r>
          </a:p>
          <a:p>
            <a:pPr lvl="3"/>
            <a:r>
              <a:rPr lang="en-US" sz="1600" dirty="0" smtClean="0"/>
              <a:t>Man-in-the-middle</a:t>
            </a:r>
          </a:p>
          <a:p>
            <a:pPr lvl="4"/>
            <a:r>
              <a:rPr lang="en-US" sz="1400" dirty="0" smtClean="0"/>
              <a:t>Copy plaintext username and password</a:t>
            </a:r>
          </a:p>
          <a:p>
            <a:pPr lvl="4"/>
            <a:r>
              <a:rPr lang="en-US" sz="1400" dirty="0" smtClean="0"/>
              <a:t>Modify plaintext file data</a:t>
            </a:r>
          </a:p>
          <a:p>
            <a:pPr lvl="3"/>
            <a:r>
              <a:rPr lang="en-US" sz="1600" dirty="0" smtClean="0"/>
              <a:t>Spoofing</a:t>
            </a:r>
          </a:p>
          <a:p>
            <a:pPr lvl="4"/>
            <a:r>
              <a:rPr lang="en-US" sz="1400" dirty="0" smtClean="0"/>
              <a:t>Pretend to be a valid user</a:t>
            </a:r>
            <a:endParaRPr lang="en-US" sz="2000" dirty="0" smtClean="0"/>
          </a:p>
          <a:p>
            <a:pPr lvl="1"/>
            <a:r>
              <a:rPr lang="en-US" sz="2000" dirty="0" smtClean="0"/>
              <a:t>Availability?</a:t>
            </a:r>
          </a:p>
          <a:p>
            <a:pPr lvl="2"/>
            <a:r>
              <a:rPr lang="en-US" sz="1600" dirty="0" smtClean="0"/>
              <a:t>Could spoofed FTP sessions be a denial-of-service attack?</a:t>
            </a:r>
          </a:p>
        </p:txBody>
      </p:sp>
    </p:spTree>
    <p:extLst>
      <p:ext uri="{BB962C8B-B14F-4D97-AF65-F5344CB8AC3E}">
        <p14:creationId xmlns:p14="http://schemas.microsoft.com/office/powerpoint/2010/main" val="13089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FTP: Support Security? </a:t>
            </a: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FTP provide and/or support:</a:t>
            </a:r>
          </a:p>
          <a:p>
            <a:pPr lvl="1"/>
            <a:r>
              <a:rPr lang="en-US" sz="2000" dirty="0" smtClean="0"/>
              <a:t>Non-repudiation?</a:t>
            </a:r>
          </a:p>
          <a:p>
            <a:pPr lvl="2"/>
            <a:r>
              <a:rPr lang="en-US" sz="1600" dirty="0" smtClean="0"/>
              <a:t>No record/log of who </a:t>
            </a:r>
            <a:r>
              <a:rPr lang="en-US" sz="1600" dirty="0" err="1" smtClean="0"/>
              <a:t>FTP’d</a:t>
            </a:r>
            <a:r>
              <a:rPr lang="en-US" sz="1600" dirty="0" smtClean="0"/>
              <a:t> a file</a:t>
            </a:r>
          </a:p>
          <a:p>
            <a:pPr lvl="1"/>
            <a:r>
              <a:rPr lang="en-US" sz="2000" dirty="0" smtClean="0"/>
              <a:t>Assurance?</a:t>
            </a:r>
          </a:p>
          <a:p>
            <a:pPr lvl="2"/>
            <a:r>
              <a:rPr lang="en-US" sz="1600" dirty="0" smtClean="0"/>
              <a:t>Only if RFC 2228 (security extensions) fully used</a:t>
            </a:r>
          </a:p>
          <a:p>
            <a:pPr lvl="1"/>
            <a:r>
              <a:rPr lang="en-US" sz="2000" dirty="0" smtClean="0"/>
              <a:t>Authenticity?</a:t>
            </a:r>
          </a:p>
          <a:p>
            <a:pPr lvl="2"/>
            <a:r>
              <a:rPr lang="en-US" sz="1600" dirty="0" smtClean="0"/>
              <a:t>Yes</a:t>
            </a:r>
          </a:p>
          <a:p>
            <a:pPr lvl="1"/>
            <a:r>
              <a:rPr lang="en-US" sz="2000" dirty="0" smtClean="0"/>
              <a:t>Anonymity?</a:t>
            </a:r>
          </a:p>
          <a:p>
            <a:pPr lvl="2"/>
            <a:r>
              <a:rPr lang="en-US" sz="1600" dirty="0" smtClean="0"/>
              <a:t>No, since client must authenticate to user</a:t>
            </a:r>
          </a:p>
          <a:p>
            <a:pPr lvl="2"/>
            <a:r>
              <a:rPr lang="en-US" sz="1600" dirty="0" smtClean="0"/>
              <a:t>Yes, since no record/log kept of who did the FTP</a:t>
            </a:r>
          </a:p>
        </p:txBody>
      </p:sp>
    </p:spTree>
    <p:extLst>
      <p:ext uri="{BB962C8B-B14F-4D97-AF65-F5344CB8AC3E}">
        <p14:creationId xmlns:p14="http://schemas.microsoft.com/office/powerpoint/2010/main" val="16224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(v2.4.0)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Description</a:t>
            </a:r>
          </a:p>
          <a:p>
            <a:pPr lvl="1"/>
            <a:r>
              <a:rPr lang="en-US" sz="2000" dirty="0" smtClean="0"/>
              <a:t>A network protocol analyzer</a:t>
            </a:r>
          </a:p>
          <a:p>
            <a:pPr lvl="2"/>
            <a:r>
              <a:rPr lang="en-US" sz="1800" dirty="0" smtClean="0"/>
              <a:t>Capture </a:t>
            </a:r>
            <a:r>
              <a:rPr lang="en-US" sz="1800" dirty="0"/>
              <a:t>and interactively browse </a:t>
            </a:r>
            <a:r>
              <a:rPr lang="en-US" sz="1800" dirty="0" smtClean="0"/>
              <a:t>traffic on </a:t>
            </a:r>
            <a:r>
              <a:rPr lang="en-US" sz="1800" dirty="0"/>
              <a:t>a computer </a:t>
            </a:r>
            <a:r>
              <a:rPr lang="en-US" sz="1800" dirty="0" smtClean="0"/>
              <a:t>network</a:t>
            </a:r>
          </a:p>
          <a:p>
            <a:pPr lvl="3"/>
            <a:r>
              <a:rPr lang="en-US" sz="1600" dirty="0" smtClean="0"/>
              <a:t>Runs </a:t>
            </a:r>
            <a:r>
              <a:rPr lang="en-US" sz="1600" dirty="0"/>
              <a:t>on most </a:t>
            </a:r>
            <a:r>
              <a:rPr lang="en-US" sz="1600" dirty="0" smtClean="0"/>
              <a:t>platforms e.g., Windows</a:t>
            </a:r>
            <a:r>
              <a:rPr lang="en-US" sz="1600" dirty="0"/>
              <a:t>, </a:t>
            </a:r>
            <a:r>
              <a:rPr lang="en-US" sz="1600" dirty="0" err="1"/>
              <a:t>macOS</a:t>
            </a:r>
            <a:r>
              <a:rPr lang="en-US" sz="1600" dirty="0"/>
              <a:t>, Linux, and </a:t>
            </a:r>
            <a:r>
              <a:rPr lang="en-US" sz="1600" dirty="0" smtClean="0"/>
              <a:t>UNIX</a:t>
            </a:r>
          </a:p>
          <a:p>
            <a:pPr lvl="2"/>
            <a:r>
              <a:rPr lang="en-US" sz="1800" dirty="0" smtClean="0"/>
              <a:t>Used by network </a:t>
            </a:r>
            <a:r>
              <a:rPr lang="en-US" sz="1800" dirty="0"/>
              <a:t>professionals, security experts, developers, and </a:t>
            </a:r>
            <a:r>
              <a:rPr lang="en-US" sz="1800" dirty="0" smtClean="0"/>
              <a:t>educators</a:t>
            </a:r>
          </a:p>
          <a:p>
            <a:pPr lvl="2"/>
            <a:r>
              <a:rPr lang="en-US" sz="1800" dirty="0" smtClean="0"/>
              <a:t>Freely </a:t>
            </a:r>
            <a:r>
              <a:rPr lang="en-US" sz="1800" dirty="0"/>
              <a:t>available as open </a:t>
            </a:r>
            <a:r>
              <a:rPr lang="en-US" sz="1800" dirty="0" smtClean="0"/>
              <a:t>source; released </a:t>
            </a:r>
            <a:r>
              <a:rPr lang="en-US" sz="1800" dirty="0"/>
              <a:t>under </a:t>
            </a:r>
            <a:r>
              <a:rPr lang="en-US" sz="1800" dirty="0" smtClean="0"/>
              <a:t>GNU GPL version 2</a:t>
            </a:r>
            <a:endParaRPr lang="en-US" sz="1800" dirty="0"/>
          </a:p>
          <a:p>
            <a:pPr lvl="2"/>
            <a:r>
              <a:rPr lang="en-US" sz="1800" dirty="0" smtClean="0"/>
              <a:t>Wireshark </a:t>
            </a:r>
            <a:r>
              <a:rPr lang="en-US" sz="1800" dirty="0"/>
              <a:t>used to be known as </a:t>
            </a:r>
            <a:r>
              <a:rPr lang="en-US" sz="1800" dirty="0" smtClean="0"/>
              <a:t>Ethereal</a:t>
            </a:r>
          </a:p>
          <a:p>
            <a:r>
              <a:rPr lang="en-US" sz="2400" dirty="0" smtClean="0"/>
              <a:t>Demo</a:t>
            </a:r>
          </a:p>
          <a:p>
            <a:pPr lvl="1"/>
            <a:r>
              <a:rPr lang="en-US" sz="2000" dirty="0" smtClean="0"/>
              <a:t>Open browser; Start capturing network traffic; Go to a URL </a:t>
            </a:r>
            <a:r>
              <a:rPr lang="en-US" sz="2000" smtClean="0"/>
              <a:t>(www.lemoyne.edu</a:t>
            </a:r>
            <a:r>
              <a:rPr lang="en-US" sz="2000" dirty="0" smtClean="0"/>
              <a:t>); Stop capturing network traffic</a:t>
            </a:r>
          </a:p>
          <a:p>
            <a:pPr lvl="1"/>
            <a:r>
              <a:rPr lang="en-US" sz="2000" dirty="0" smtClean="0"/>
              <a:t>Do same thing for portal.lemoyne.edu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544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Transport Protocol (HTTP)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Describes how</a:t>
            </a:r>
          </a:p>
          <a:p>
            <a:pPr lvl="2"/>
            <a:r>
              <a:rPr lang="en-US" dirty="0" smtClean="0"/>
              <a:t>Web clients request pages (i.e., files) from web servers</a:t>
            </a:r>
          </a:p>
          <a:p>
            <a:pPr lvl="2"/>
            <a:r>
              <a:rPr lang="en-US" dirty="0" smtClean="0"/>
              <a:t>Web servers transfer web pages to clients</a:t>
            </a:r>
          </a:p>
          <a:p>
            <a:pPr lvl="1"/>
            <a:r>
              <a:rPr lang="en-US" dirty="0" smtClean="0"/>
              <a:t>A specialized file transfer protocol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Fairly new protocol</a:t>
            </a:r>
          </a:p>
          <a:p>
            <a:pPr lvl="2"/>
            <a:r>
              <a:rPr lang="en-US" dirty="0" smtClean="0"/>
              <a:t>First </a:t>
            </a:r>
            <a:r>
              <a:rPr lang="en-US" dirty="0"/>
              <a:t>version in </a:t>
            </a:r>
            <a:r>
              <a:rPr lang="en-US" dirty="0" smtClean="0"/>
              <a:t>1996 </a:t>
            </a:r>
            <a:r>
              <a:rPr lang="en-US" dirty="0"/>
              <a:t>(RFC </a:t>
            </a:r>
            <a:r>
              <a:rPr lang="en-US" dirty="0" smtClean="0"/>
              <a:t>1945)</a:t>
            </a:r>
            <a:endParaRPr lang="en-US" dirty="0"/>
          </a:p>
          <a:p>
            <a:pPr lvl="2"/>
            <a:r>
              <a:rPr lang="en-US" dirty="0"/>
              <a:t>Latest update in </a:t>
            </a:r>
            <a:r>
              <a:rPr lang="en-US" dirty="0" smtClean="0"/>
              <a:t>2014 (RFC 7230)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User’s Perspective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Typical sequence</a:t>
            </a:r>
          </a:p>
          <a:p>
            <a:pPr lvl="1"/>
            <a:r>
              <a:rPr lang="en-US" sz="2000" dirty="0" smtClean="0"/>
              <a:t>User clicks on hypertext link</a:t>
            </a:r>
          </a:p>
          <a:p>
            <a:pPr lvl="1"/>
            <a:r>
              <a:rPr lang="en-US" sz="2000" dirty="0" smtClean="0"/>
              <a:t>Browser sends HTTP request to web server</a:t>
            </a:r>
          </a:p>
          <a:p>
            <a:pPr lvl="1"/>
            <a:r>
              <a:rPr lang="en-US" sz="2000" dirty="0" smtClean="0"/>
              <a:t>Web server sends HTTP response to client</a:t>
            </a:r>
          </a:p>
          <a:p>
            <a:pPr lvl="1"/>
            <a:r>
              <a:rPr lang="en-US" sz="2000" dirty="0" smtClean="0"/>
              <a:t>Browser displays page</a:t>
            </a:r>
          </a:p>
          <a:p>
            <a:r>
              <a:rPr lang="en-US" sz="2400" dirty="0" smtClean="0"/>
              <a:t>Web server is stateless</a:t>
            </a:r>
          </a:p>
          <a:p>
            <a:pPr lvl="1"/>
            <a:r>
              <a:rPr lang="en-US" sz="2000" dirty="0" smtClean="0"/>
              <a:t>Does not remember HTTP requests from a client</a:t>
            </a:r>
          </a:p>
        </p:txBody>
      </p:sp>
    </p:spTree>
    <p:extLst>
      <p:ext uri="{BB962C8B-B14F-4D97-AF65-F5344CB8AC3E}">
        <p14:creationId xmlns:p14="http://schemas.microsoft.com/office/powerpoint/2010/main" val="26464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Network Services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Reliable data transfer?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Specific bandwidth requirements?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Does an end-to-end delay matter?</a:t>
            </a:r>
          </a:p>
          <a:p>
            <a:pPr lvl="1"/>
            <a:r>
              <a:rPr lang="en-US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8059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3575</Words>
  <Application>Microsoft Office PowerPoint</Application>
  <PresentationFormat>On-screen Show (4:3)</PresentationFormat>
  <Paragraphs>720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Courier New</vt:lpstr>
      <vt:lpstr>Wingdings</vt:lpstr>
      <vt:lpstr>Office Theme</vt:lpstr>
      <vt:lpstr>Sample Application Layer Protocols</vt:lpstr>
      <vt:lpstr>Why study existing App Layer Protocols?</vt:lpstr>
      <vt:lpstr>Requirements of Some Network Apps</vt:lpstr>
      <vt:lpstr>Services Provided by Internet Transport Protocols</vt:lpstr>
      <vt:lpstr>Some Network Apps and Their Protocols</vt:lpstr>
      <vt:lpstr>Wireshark (v2.4.0)</vt:lpstr>
      <vt:lpstr>Hypertext Transport Protocol (HTTP)</vt:lpstr>
      <vt:lpstr>HTTP: User’s Perspective</vt:lpstr>
      <vt:lpstr>HTTP: Network Services</vt:lpstr>
      <vt:lpstr>HTTP: Connection Types</vt:lpstr>
      <vt:lpstr>HTTP: URI Format (https://tools.ietf.org/html/rfc3986#section-3.5)</vt:lpstr>
      <vt:lpstr>HTTP: Client Commands</vt:lpstr>
      <vt:lpstr>HTTP: Client Commands (cont’d)</vt:lpstr>
      <vt:lpstr>HTTP: Server Replies</vt:lpstr>
      <vt:lpstr>HTTP: Server Replies (cont’d)</vt:lpstr>
      <vt:lpstr>HTTP Example (Run Socket_HTTP_Client.java; capture via Wireshark)</vt:lpstr>
      <vt:lpstr>HTTP: Support Security?</vt:lpstr>
      <vt:lpstr>HTTP: Support Security? (general risks)</vt:lpstr>
      <vt:lpstr>HTTP: Support Security? (URL Exploitation)</vt:lpstr>
      <vt:lpstr>HTTPS</vt:lpstr>
      <vt:lpstr>HTTPS: Support Security?</vt:lpstr>
      <vt:lpstr>Simple Mail Transfer Protocol (SMTP)</vt:lpstr>
      <vt:lpstr>E-Mail Protocol Suite</vt:lpstr>
      <vt:lpstr>SMTP: Overview</vt:lpstr>
      <vt:lpstr>SMTP: Overview (cont’d)</vt:lpstr>
      <vt:lpstr>SMTP: Network Services</vt:lpstr>
      <vt:lpstr>SMTP Example (Alice sends e-mail to Bob)</vt:lpstr>
      <vt:lpstr>SMTP Example (Without Authentication)</vt:lpstr>
      <vt:lpstr>SMTP: Support Security?</vt:lpstr>
      <vt:lpstr>SMTP: Support Security? (cont’d)</vt:lpstr>
      <vt:lpstr>SMTP: Support Security? (cont’d)</vt:lpstr>
      <vt:lpstr>SMTPS: SMTP Secure</vt:lpstr>
      <vt:lpstr>Domain Name System (DNS)</vt:lpstr>
      <vt:lpstr>DNS: Architecture</vt:lpstr>
      <vt:lpstr>DNS: Architecture (cont’d)</vt:lpstr>
      <vt:lpstr>DNS: Architecture (cont’d)</vt:lpstr>
      <vt:lpstr>DNS Lookup Algorithm</vt:lpstr>
      <vt:lpstr>DNS: Architecture (cont’d)</vt:lpstr>
      <vt:lpstr>DNS: Network Services</vt:lpstr>
      <vt:lpstr>DNS: Database</vt:lpstr>
      <vt:lpstr>DNS: Protocol</vt:lpstr>
      <vt:lpstr>DNS: Support Security?</vt:lpstr>
      <vt:lpstr>DNS: Support Security? (types of attacks)</vt:lpstr>
      <vt:lpstr>DNS: Support Security? (types of attacks, cont’d)</vt:lpstr>
      <vt:lpstr>DNS: Support Security? (types of attacks, cont’d)</vt:lpstr>
      <vt:lpstr>File Transfer Protocol (FTP)</vt:lpstr>
      <vt:lpstr>FTP: User’s Perspective</vt:lpstr>
      <vt:lpstr>FTP: Network Services</vt:lpstr>
      <vt:lpstr>FTP Example (active mode)</vt:lpstr>
      <vt:lpstr>FTP: client commands; server replies</vt:lpstr>
      <vt:lpstr>FTP: Support Security?</vt:lpstr>
      <vt:lpstr>FTP: Support Security? (cont’d)</vt:lpstr>
      <vt:lpstr>FTP: Support Security? (cont’d)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David P Voorhees</cp:lastModifiedBy>
  <cp:revision>479</cp:revision>
  <dcterms:created xsi:type="dcterms:W3CDTF">2013-05-28T16:49:45Z</dcterms:created>
  <dcterms:modified xsi:type="dcterms:W3CDTF">2017-10-02T12:24:41Z</dcterms:modified>
</cp:coreProperties>
</file>